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74" r:id="rId11"/>
    <p:sldId id="267" r:id="rId12"/>
    <p:sldId id="268" r:id="rId13"/>
    <p:sldId id="270" r:id="rId14"/>
    <p:sldId id="271" r:id="rId15"/>
    <p:sldId id="272" r:id="rId16"/>
    <p:sldId id="273" r:id="rId17"/>
    <p:sldId id="276" r:id="rId18"/>
    <p:sldId id="278" r:id="rId19"/>
    <p:sldId id="277" r:id="rId20"/>
    <p:sldId id="279" r:id="rId21"/>
    <p:sldId id="280" r:id="rId22"/>
    <p:sldId id="282" r:id="rId23"/>
    <p:sldId id="283" r:id="rId24"/>
    <p:sldId id="284" r:id="rId25"/>
    <p:sldId id="285" r:id="rId26"/>
    <p:sldId id="286" r:id="rId27"/>
    <p:sldId id="288" r:id="rId28"/>
    <p:sldId id="287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23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C660D-FF42-4EE8-A149-94D7B9F635E1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A03D2-8DB5-4043-BADA-F89026A02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693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24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 example of coat hanger</a:t>
            </a:r>
          </a:p>
          <a:p>
            <a:r>
              <a:rPr lang="en-GB" dirty="0" smtClean="0"/>
              <a:t>Importance of moving add and equals around.</a:t>
            </a:r>
          </a:p>
          <a:p>
            <a:r>
              <a:rPr lang="en-GB" dirty="0" smtClean="0"/>
              <a:t>RELATIONSHIPS BETWEEN addition and subtraction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765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Number lines, bigger number in head</a:t>
            </a:r>
          </a:p>
          <a:p>
            <a:r>
              <a:rPr lang="en-GB" dirty="0" smtClean="0"/>
              <a:t>For year 2s working with bigger no. may use an empty no .line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078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Importance of relating as inverse of addition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63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Can also turn it into counting on/forward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763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Use number line to  90-74=    Find the difference</a:t>
            </a:r>
            <a:r>
              <a:rPr lang="en-GB" baseline="0" dirty="0" smtClean="0"/>
              <a:t> by counting on from 74 to 90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9700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Importance of understanding it as repeated addition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656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A03D2-8DB5-4043-BADA-F89026A021C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609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emf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szone.co.uk/" TargetMode="External"/><Relationship Id="rId2" Type="http://schemas.openxmlformats.org/officeDocument/2006/relationships/hyperlink" Target="http://www.primarygame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opmarks.co.uk/maths-games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600" dirty="0" smtClean="0">
                <a:latin typeface="Comic Sans MS" pitchFamily="66" charset="0"/>
              </a:rPr>
              <a:t>Welcome</a:t>
            </a:r>
            <a:endParaRPr lang="en-GB" sz="5600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400" dirty="0" smtClean="0"/>
              <a:t>How your child is learning to become a Mathematician.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298823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 smtClean="0">
                <a:latin typeface="Comic Sans MS" pitchFamily="66" charset="0"/>
              </a:rPr>
              <a:t>AIMS</a:t>
            </a:r>
            <a:endParaRPr lang="en-GB" sz="54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To give you an understanding of </a:t>
            </a:r>
            <a:r>
              <a:rPr lang="en-GB" sz="3600" dirty="0" smtClean="0">
                <a:latin typeface="Comic Sans MS" pitchFamily="66" charset="0"/>
              </a:rPr>
              <a:t>the expectations of the </a:t>
            </a:r>
            <a:r>
              <a:rPr lang="en-GB" sz="3600" dirty="0" smtClean="0">
                <a:latin typeface="Comic Sans MS" pitchFamily="66" charset="0"/>
              </a:rPr>
              <a:t>maths curriculum</a:t>
            </a:r>
            <a:r>
              <a:rPr lang="en-GB" sz="3600" dirty="0" smtClean="0">
                <a:latin typeface="Comic Sans MS" pitchFamily="66" charset="0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To give you an understanding of how your children are taught.</a:t>
            </a:r>
            <a:endParaRPr lang="en-GB" sz="3600" dirty="0" smtClean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631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 smtClean="0">
                <a:latin typeface="Comic Sans MS" pitchFamily="66" charset="0"/>
              </a:rPr>
              <a:t>F2</a:t>
            </a:r>
            <a:endParaRPr lang="en-GB" sz="44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4000" dirty="0" smtClean="0">
                <a:latin typeface="Comic Sans MS" pitchFamily="66" charset="0"/>
              </a:rPr>
              <a:t>Numbers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>
                <a:latin typeface="Comic Sans MS" pitchFamily="66" charset="0"/>
              </a:rPr>
              <a:t>Shape Space and Measures</a:t>
            </a:r>
            <a:endParaRPr lang="en-GB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13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550640"/>
              </p:ext>
            </p:extLst>
          </p:nvPr>
        </p:nvGraphicFramePr>
        <p:xfrm>
          <a:off x="395536" y="1052736"/>
          <a:ext cx="8568952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4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44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Comic Sans MS" pitchFamily="66" charset="0"/>
              </a:rPr>
              <a:t>Year 1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Number and Place Value       Measures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Addition and Subtraction      Shape/Geometry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Multiplication and Division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Fractions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26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794751"/>
              </p:ext>
            </p:extLst>
          </p:nvPr>
        </p:nvGraphicFramePr>
        <p:xfrm>
          <a:off x="395536" y="1052736"/>
          <a:ext cx="8568952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4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44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Comic Sans MS" pitchFamily="66" charset="0"/>
              </a:rPr>
              <a:t>Year 2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Number and Place Value       Measures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Addition and Subtraction      Shape/Geometry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Multiplication and Division      Statistics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Comic Sans MS" pitchFamily="66" charset="0"/>
              </a:rPr>
              <a:t>Fractions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961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latin typeface="Comic Sans MS" pitchFamily="66" charset="0"/>
              </a:rPr>
              <a:t>Making good mathematicians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PROBLEM SOLVING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70C0"/>
                </a:solidFill>
                <a:latin typeface="Comic Sans MS" pitchFamily="66" charset="0"/>
              </a:rPr>
              <a:t>REASONING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B050"/>
                </a:solidFill>
                <a:latin typeface="Comic Sans MS" pitchFamily="66" charset="0"/>
              </a:rPr>
              <a:t>FLUENCY</a:t>
            </a:r>
          </a:p>
          <a:p>
            <a:pPr>
              <a:buFont typeface="Arial" pitchFamily="34" charset="0"/>
              <a:buChar char="•"/>
            </a:pPr>
            <a:endParaRPr lang="en-GB" sz="2800" dirty="0">
              <a:latin typeface="Comic Sans MS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28800"/>
            <a:ext cx="38100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21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000" dirty="0" smtClean="0">
                <a:latin typeface="Comic Sans MS" pitchFamily="66" charset="0"/>
              </a:rPr>
              <a:t>        </a:t>
            </a:r>
            <a:r>
              <a:rPr lang="en-GB" sz="8000" dirty="0" smtClean="0">
                <a:latin typeface="Comic Sans MS" pitchFamily="66" charset="0"/>
              </a:rPr>
              <a:t>CPA</a:t>
            </a:r>
            <a:endParaRPr lang="en-GB" sz="80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Children are encouraged to learn through the stages of concrete (using manipulatives such as Numicon and cubes), Pictorial (pictures and jottings) and then to abstract ( knowing answers, calculating in head and using prior knowledge.)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02671"/>
            <a:ext cx="3840088" cy="2928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5"/>
          <a:stretch/>
        </p:blipFill>
        <p:spPr bwMode="auto">
          <a:xfrm>
            <a:off x="5833196" y="2348879"/>
            <a:ext cx="2794112" cy="429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83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6"/>
          <p:cNvSpPr>
            <a:spLocks noChangeArrowheads="1" noChangeShapeType="1" noTextEdit="1"/>
          </p:cNvSpPr>
          <p:nvPr/>
        </p:nvSpPr>
        <p:spPr bwMode="auto">
          <a:xfrm>
            <a:off x="2339975" y="404813"/>
            <a:ext cx="4537075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Addition</a:t>
            </a:r>
          </a:p>
        </p:txBody>
      </p:sp>
      <p:sp>
        <p:nvSpPr>
          <p:cNvPr id="7171" name="WordArt 7"/>
          <p:cNvSpPr>
            <a:spLocks noChangeArrowheads="1" noChangeShapeType="1" noTextEdit="1"/>
          </p:cNvSpPr>
          <p:nvPr/>
        </p:nvSpPr>
        <p:spPr bwMode="auto">
          <a:xfrm>
            <a:off x="539750" y="2781300"/>
            <a:ext cx="393382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 the sum of...?</a:t>
            </a:r>
          </a:p>
        </p:txBody>
      </p:sp>
      <p:sp>
        <p:nvSpPr>
          <p:cNvPr id="7172" name="WordArt 8"/>
          <p:cNvSpPr>
            <a:spLocks noChangeArrowheads="1" noChangeShapeType="1" noTextEdit="1"/>
          </p:cNvSpPr>
          <p:nvPr/>
        </p:nvSpPr>
        <p:spPr bwMode="auto">
          <a:xfrm rot="748299">
            <a:off x="4500563" y="3933825"/>
            <a:ext cx="393382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is.... in total?</a:t>
            </a:r>
          </a:p>
        </p:txBody>
      </p:sp>
      <p:sp>
        <p:nvSpPr>
          <p:cNvPr id="7173" name="WordArt 9"/>
          <p:cNvSpPr>
            <a:spLocks noChangeArrowheads="1" noChangeShapeType="1" noTextEdit="1"/>
          </p:cNvSpPr>
          <p:nvPr/>
        </p:nvSpPr>
        <p:spPr bwMode="auto">
          <a:xfrm rot="1115380">
            <a:off x="4643438" y="2133600"/>
            <a:ext cx="393382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is... altogether?</a:t>
            </a:r>
          </a:p>
        </p:txBody>
      </p:sp>
      <p:sp>
        <p:nvSpPr>
          <p:cNvPr id="7174" name="WordArt 10"/>
          <p:cNvSpPr>
            <a:spLocks noChangeArrowheads="1" noChangeShapeType="1" noTextEdit="1"/>
          </p:cNvSpPr>
          <p:nvPr/>
        </p:nvSpPr>
        <p:spPr bwMode="auto">
          <a:xfrm>
            <a:off x="684213" y="4941888"/>
            <a:ext cx="393382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is... plus ...?</a:t>
            </a:r>
          </a:p>
        </p:txBody>
      </p:sp>
      <p:sp>
        <p:nvSpPr>
          <p:cNvPr id="7175" name="WordArt 12"/>
          <p:cNvSpPr>
            <a:spLocks noChangeArrowheads="1" noChangeShapeType="1" noTextEdit="1"/>
          </p:cNvSpPr>
          <p:nvPr/>
        </p:nvSpPr>
        <p:spPr bwMode="auto">
          <a:xfrm>
            <a:off x="539750" y="549275"/>
            <a:ext cx="1089025" cy="968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FF0066"/>
                  </a:solidFill>
                  <a:round/>
                  <a:headEnd/>
                  <a:tailEnd/>
                </a:ln>
                <a:solidFill>
                  <a:srgbClr val="FFCC99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6180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Combining  2 parts to make a whole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4" r="-14814"/>
          <a:stretch/>
        </p:blipFill>
        <p:spPr bwMode="auto">
          <a:xfrm>
            <a:off x="395536" y="1655943"/>
            <a:ext cx="9073008" cy="2432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00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Adding pairs of two digit numbers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     Find the total of 45 and 23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45 +23     40  +  5</a:t>
            </a:r>
          </a:p>
          <a:p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smtClean="0">
                <a:latin typeface="Comic Sans MS" pitchFamily="66" charset="0"/>
              </a:rPr>
              <a:t>            </a:t>
            </a:r>
            <a:r>
              <a:rPr lang="en-GB" sz="3200" u="sng" dirty="0" smtClean="0">
                <a:latin typeface="Comic Sans MS" pitchFamily="66" charset="0"/>
              </a:rPr>
              <a:t>20  +  3</a:t>
            </a:r>
          </a:p>
          <a:p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smtClean="0">
                <a:latin typeface="Comic Sans MS" pitchFamily="66" charset="0"/>
              </a:rPr>
              <a:t>            60  +  8  =  68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64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COUNTING 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2328863"/>
            <a:ext cx="8162925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278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ReGrouping</a:t>
            </a:r>
            <a:r>
              <a:rPr lang="en-GB" dirty="0" smtClean="0"/>
              <a:t> to make 10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2290763"/>
            <a:ext cx="817245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9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4"/>
          <p:cNvSpPr>
            <a:spLocks noChangeArrowheads="1" noChangeShapeType="1" noTextEdit="1"/>
          </p:cNvSpPr>
          <p:nvPr/>
        </p:nvSpPr>
        <p:spPr bwMode="auto">
          <a:xfrm>
            <a:off x="1979613" y="549275"/>
            <a:ext cx="5991225" cy="628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Goudy Stout"/>
              </a:rPr>
              <a:t>Subtraction</a:t>
            </a:r>
          </a:p>
        </p:txBody>
      </p:sp>
      <p:sp>
        <p:nvSpPr>
          <p:cNvPr id="8195" name="WordArt 5"/>
          <p:cNvSpPr>
            <a:spLocks noChangeArrowheads="1" noChangeShapeType="1" noTextEdit="1"/>
          </p:cNvSpPr>
          <p:nvPr/>
        </p:nvSpPr>
        <p:spPr bwMode="auto">
          <a:xfrm>
            <a:off x="1042988" y="5157788"/>
            <a:ext cx="393382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is... minus ...?</a:t>
            </a:r>
          </a:p>
        </p:txBody>
      </p:sp>
      <p:sp>
        <p:nvSpPr>
          <p:cNvPr id="8196" name="WordArt 6"/>
          <p:cNvSpPr>
            <a:spLocks noChangeArrowheads="1" noChangeShapeType="1" noTextEdit="1"/>
          </p:cNvSpPr>
          <p:nvPr/>
        </p:nvSpPr>
        <p:spPr bwMode="auto">
          <a:xfrm rot="669010">
            <a:off x="4500563" y="4292600"/>
            <a:ext cx="393382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is...subtract ...?</a:t>
            </a:r>
          </a:p>
        </p:txBody>
      </p:sp>
      <p:sp>
        <p:nvSpPr>
          <p:cNvPr id="8197" name="WordArt 7"/>
          <p:cNvSpPr>
            <a:spLocks noChangeArrowheads="1" noChangeShapeType="1" noTextEdit="1"/>
          </p:cNvSpPr>
          <p:nvPr/>
        </p:nvSpPr>
        <p:spPr bwMode="auto">
          <a:xfrm>
            <a:off x="1042988" y="3141663"/>
            <a:ext cx="540067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 the difference between...?</a:t>
            </a:r>
          </a:p>
        </p:txBody>
      </p:sp>
      <p:sp>
        <p:nvSpPr>
          <p:cNvPr id="8198" name="WordArt 8"/>
          <p:cNvSpPr>
            <a:spLocks noChangeArrowheads="1" noChangeShapeType="1" noTextEdit="1"/>
          </p:cNvSpPr>
          <p:nvPr/>
        </p:nvSpPr>
        <p:spPr bwMode="auto">
          <a:xfrm rot="699710">
            <a:off x="3635375" y="1628775"/>
            <a:ext cx="393382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is... take away ...?</a:t>
            </a:r>
          </a:p>
        </p:txBody>
      </p:sp>
      <p:sp>
        <p:nvSpPr>
          <p:cNvPr id="8199" name="Rectangle 10"/>
          <p:cNvSpPr>
            <a:spLocks noChangeArrowheads="1"/>
          </p:cNvSpPr>
          <p:nvPr/>
        </p:nvSpPr>
        <p:spPr bwMode="auto">
          <a:xfrm>
            <a:off x="900113" y="1916113"/>
            <a:ext cx="1296987" cy="288925"/>
          </a:xfrm>
          <a:prstGeom prst="rect">
            <a:avLst/>
          </a:prstGeom>
          <a:solidFill>
            <a:srgbClr val="008000"/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37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Taking away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20" y="1700808"/>
            <a:ext cx="8332294" cy="2728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14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COUNTING BACK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770" y="1100138"/>
            <a:ext cx="7445839" cy="3985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267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THE DIFFERENCE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8" y="1895475"/>
            <a:ext cx="8124825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854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4"/>
          <p:cNvSpPr>
            <a:spLocks noChangeArrowheads="1" noChangeShapeType="1" noTextEdit="1"/>
          </p:cNvSpPr>
          <p:nvPr/>
        </p:nvSpPr>
        <p:spPr bwMode="auto">
          <a:xfrm>
            <a:off x="755650" y="549275"/>
            <a:ext cx="7686675" cy="628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Goudy Stout"/>
              </a:rPr>
              <a:t>Multiplication</a:t>
            </a:r>
          </a:p>
        </p:txBody>
      </p:sp>
      <p:sp>
        <p:nvSpPr>
          <p:cNvPr id="9219" name="WordArt 5"/>
          <p:cNvSpPr>
            <a:spLocks noChangeArrowheads="1" noChangeShapeType="1" noTextEdit="1"/>
          </p:cNvSpPr>
          <p:nvPr/>
        </p:nvSpPr>
        <p:spPr bwMode="auto">
          <a:xfrm>
            <a:off x="827088" y="1844675"/>
            <a:ext cx="1728787" cy="12239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SassoonPrimaryInfant"/>
              </a:rPr>
              <a:t>X</a:t>
            </a:r>
          </a:p>
        </p:txBody>
      </p:sp>
      <p:sp>
        <p:nvSpPr>
          <p:cNvPr id="9220" name="WordArt 7"/>
          <p:cNvSpPr>
            <a:spLocks noChangeArrowheads="1" noChangeShapeType="1" noTextEdit="1"/>
          </p:cNvSpPr>
          <p:nvPr/>
        </p:nvSpPr>
        <p:spPr bwMode="auto">
          <a:xfrm rot="649805">
            <a:off x="3851275" y="2997200"/>
            <a:ext cx="4537075" cy="7921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 3 lots of 2?</a:t>
            </a:r>
          </a:p>
        </p:txBody>
      </p:sp>
      <p:sp>
        <p:nvSpPr>
          <p:cNvPr id="9221" name="WordArt 9"/>
          <p:cNvSpPr>
            <a:spLocks noChangeArrowheads="1" noChangeShapeType="1" noTextEdit="1"/>
          </p:cNvSpPr>
          <p:nvPr/>
        </p:nvSpPr>
        <p:spPr bwMode="auto">
          <a:xfrm>
            <a:off x="3995738" y="1484313"/>
            <a:ext cx="4681537" cy="10080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 3 groups of 2?</a:t>
            </a:r>
          </a:p>
        </p:txBody>
      </p:sp>
      <p:sp>
        <p:nvSpPr>
          <p:cNvPr id="9222" name="WordArt 10"/>
          <p:cNvSpPr>
            <a:spLocks noChangeArrowheads="1" noChangeShapeType="1" noTextEdit="1"/>
          </p:cNvSpPr>
          <p:nvPr/>
        </p:nvSpPr>
        <p:spPr bwMode="auto">
          <a:xfrm>
            <a:off x="755650" y="4221163"/>
            <a:ext cx="540067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what is 2 multiplied by 3?</a:t>
            </a:r>
          </a:p>
        </p:txBody>
      </p:sp>
      <p:sp>
        <p:nvSpPr>
          <p:cNvPr id="9223" name="WordArt 11"/>
          <p:cNvSpPr>
            <a:spLocks noChangeArrowheads="1" noChangeShapeType="1" noTextEdit="1"/>
          </p:cNvSpPr>
          <p:nvPr/>
        </p:nvSpPr>
        <p:spPr bwMode="auto">
          <a:xfrm rot="332908">
            <a:off x="5148263" y="5216525"/>
            <a:ext cx="2974975" cy="1641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2 x 3 = </a:t>
            </a:r>
          </a:p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(2 three times)</a:t>
            </a:r>
          </a:p>
        </p:txBody>
      </p:sp>
    </p:spTree>
    <p:extLst>
      <p:ext uri="{BB962C8B-B14F-4D97-AF65-F5344CB8AC3E}">
        <p14:creationId xmlns:p14="http://schemas.microsoft.com/office/powerpoint/2010/main" val="212645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Repeated Addition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556792"/>
            <a:ext cx="8201025" cy="2900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27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Counting in multiples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2290763"/>
            <a:ext cx="817245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176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ARRAYS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1124745"/>
            <a:ext cx="8277225" cy="3709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61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GRID METHOD</a:t>
            </a:r>
            <a:endParaRPr lang="en-GB" dirty="0"/>
          </a:p>
        </p:txBody>
      </p:sp>
      <p:pic>
        <p:nvPicPr>
          <p:cNvPr id="4" name="irc_mi" descr="http://www.highviewschool.org.uk/wp-content/uploads/2014/05/IMG_0499-300x225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93830"/>
            <a:ext cx="4032448" cy="3528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56792"/>
            <a:ext cx="3384376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81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4"/>
          <p:cNvSpPr>
            <a:spLocks noChangeArrowheads="1" noChangeShapeType="1" noTextEdit="1"/>
          </p:cNvSpPr>
          <p:nvPr/>
        </p:nvSpPr>
        <p:spPr bwMode="auto">
          <a:xfrm>
            <a:off x="2195513" y="404813"/>
            <a:ext cx="5832475" cy="16557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Division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title"/>
          </p:nvPr>
        </p:nvSpPr>
        <p:spPr>
          <a:xfrm>
            <a:off x="250825" y="765175"/>
            <a:ext cx="1295400" cy="1008063"/>
          </a:xfrm>
          <a:extLst/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sz="10000" smtClean="0"/>
              <a:t>÷</a:t>
            </a:r>
          </a:p>
        </p:txBody>
      </p:sp>
      <p:sp>
        <p:nvSpPr>
          <p:cNvPr id="10244" name="WordArt 6"/>
          <p:cNvSpPr>
            <a:spLocks noChangeArrowheads="1" noChangeShapeType="1" noTextEdit="1"/>
          </p:cNvSpPr>
          <p:nvPr/>
        </p:nvSpPr>
        <p:spPr bwMode="auto">
          <a:xfrm>
            <a:off x="468313" y="2205038"/>
            <a:ext cx="540067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Can you put ten cubes into groups of 2?</a:t>
            </a:r>
          </a:p>
          <a:p>
            <a:pPr algn="ctr"/>
            <a:r>
              <a:rPr lang="en-GB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How many groups did you make?</a:t>
            </a:r>
          </a:p>
        </p:txBody>
      </p:sp>
      <p:sp>
        <p:nvSpPr>
          <p:cNvPr id="10245" name="WordArt 7"/>
          <p:cNvSpPr>
            <a:spLocks noChangeArrowheads="1" noChangeShapeType="1" noTextEdit="1"/>
          </p:cNvSpPr>
          <p:nvPr/>
        </p:nvSpPr>
        <p:spPr bwMode="auto">
          <a:xfrm rot="490572">
            <a:off x="3348038" y="3500438"/>
            <a:ext cx="5400675" cy="1114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can you cut the cake in half?</a:t>
            </a:r>
          </a:p>
        </p:txBody>
      </p:sp>
      <p:sp>
        <p:nvSpPr>
          <p:cNvPr id="10246" name="WordArt 8"/>
          <p:cNvSpPr>
            <a:spLocks noChangeArrowheads="1" noChangeShapeType="1" noTextEdit="1"/>
          </p:cNvSpPr>
          <p:nvPr/>
        </p:nvSpPr>
        <p:spPr bwMode="auto">
          <a:xfrm rot="-181237">
            <a:off x="611188" y="5229225"/>
            <a:ext cx="7561262" cy="10810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SassoonPrimaryType"/>
              </a:rPr>
              <a:t>There are six sweets, how many children can have 2 each?</a:t>
            </a:r>
          </a:p>
        </p:txBody>
      </p:sp>
    </p:spTree>
    <p:extLst>
      <p:ext uri="{BB962C8B-B14F-4D97-AF65-F5344CB8AC3E}">
        <p14:creationId xmlns:p14="http://schemas.microsoft.com/office/powerpoint/2010/main" val="76464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Sharing Objects into groups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76326"/>
            <a:ext cx="2376264" cy="213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217712"/>
            <a:ext cx="2465298" cy="209433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5" y="3917573"/>
            <a:ext cx="3248873" cy="1959699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57071"/>
            <a:ext cx="2158653" cy="22807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920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Sharing into…….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050459"/>
            <a:ext cx="5255339" cy="182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4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Dividing into arrays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9"/>
            <a:ext cx="4104456" cy="2388738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932040" y="1807795"/>
            <a:ext cx="3456384" cy="2336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8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NUMBER FLUENCY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Counting objects, steps etc.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Count forwards and backwards starting and stopping at different numbers.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Reading and writing numbers to 100. (NUMERALS)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Read and write numbers to 100  (WORDS)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Counting in 2s, 5s and 10s.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Count in 3s.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Know number bonds within 10 and then beyond.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Days of the week, months of the year.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O Clock, half past, quarter past and quarter to.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Talk and explain.</a:t>
            </a:r>
          </a:p>
          <a:p>
            <a:pPr marL="0" indent="0"/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52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908720"/>
            <a:ext cx="7520940" cy="5472608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1800" i="1" dirty="0">
                <a:latin typeface="Comic Sans MS" pitchFamily="66" charset="0"/>
              </a:rPr>
              <a:t>Children make progress best as mathematicians when they regularly repeat skills and practise them until they become embedded.  </a:t>
            </a:r>
            <a:endParaRPr lang="en-GB" sz="1800" i="1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1800" i="1" dirty="0">
                <a:latin typeface="Comic Sans MS" pitchFamily="66" charset="0"/>
              </a:rPr>
              <a:t>C</a:t>
            </a:r>
            <a:r>
              <a:rPr lang="en-GB" sz="1800" i="1" dirty="0" smtClean="0">
                <a:latin typeface="Comic Sans MS" pitchFamily="66" charset="0"/>
              </a:rPr>
              <a:t>hildren </a:t>
            </a:r>
            <a:r>
              <a:rPr lang="en-GB" sz="1800" i="1" dirty="0">
                <a:latin typeface="Comic Sans MS" pitchFamily="66" charset="0"/>
              </a:rPr>
              <a:t>learn best when they are having fun and that's what games are for!</a:t>
            </a:r>
          </a:p>
          <a:p>
            <a:r>
              <a:rPr lang="en-GB" dirty="0">
                <a:latin typeface="Comic Sans MS" pitchFamily="66" charset="0"/>
                <a:hlinkClick r:id="rId2"/>
              </a:rPr>
              <a:t>Primary Games</a:t>
            </a:r>
            <a:r>
              <a:rPr lang="en-GB" dirty="0">
                <a:latin typeface="Comic Sans MS" pitchFamily="66" charset="0"/>
              </a:rPr>
              <a:t> You'll find all sorts of maths content here, all presented as engaging games and challenges.</a:t>
            </a:r>
          </a:p>
          <a:p>
            <a:r>
              <a:rPr lang="en-GB" dirty="0">
                <a:latin typeface="Comic Sans MS" pitchFamily="66" charset="0"/>
                <a:hlinkClick r:id="rId3"/>
              </a:rPr>
              <a:t>Maths Zone</a:t>
            </a:r>
            <a:r>
              <a:rPr lang="en-GB" dirty="0">
                <a:latin typeface="Comic Sans MS" pitchFamily="66" charset="0"/>
              </a:rPr>
              <a:t> Another collection of games and activities across the full range of curriculum content, mostly appropriate to our KS2 pupils.</a:t>
            </a:r>
          </a:p>
          <a:p>
            <a:r>
              <a:rPr lang="en-GB" dirty="0" err="1">
                <a:latin typeface="Comic Sans MS" pitchFamily="66" charset="0"/>
                <a:hlinkClick r:id="rId4"/>
              </a:rPr>
              <a:t>Topmarks</a:t>
            </a:r>
            <a:r>
              <a:rPr lang="en-GB" dirty="0">
                <a:latin typeface="Comic Sans MS" pitchFamily="66" charset="0"/>
              </a:rPr>
              <a:t> Lots of fun games to play with children of all ages! </a:t>
            </a:r>
          </a:p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Active learn</a:t>
            </a:r>
          </a:p>
          <a:p>
            <a:r>
              <a:rPr lang="en-GB" dirty="0" smtClean="0">
                <a:latin typeface="Comic Sans MS" pitchFamily="66" charset="0"/>
              </a:rPr>
              <a:t>National </a:t>
            </a:r>
            <a:r>
              <a:rPr lang="en-GB" dirty="0">
                <a:latin typeface="Comic Sans MS" pitchFamily="66" charset="0"/>
              </a:rPr>
              <a:t>Numeracy Parent Toolkit has a wealth of tips and advice for parents. 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http://www.nnparenttoolkit.org.uk/ </a:t>
            </a:r>
          </a:p>
          <a:p>
            <a:r>
              <a:rPr lang="en-GB" dirty="0">
                <a:latin typeface="Comic Sans MS" pitchFamily="66" charset="0"/>
              </a:rPr>
              <a:t> Oxford Owl includes a range of activities, top tips and eBooks to help your child with their maths at home. </a:t>
            </a:r>
          </a:p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http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://www.oxfordowl.co.uk/maths-owl/maths </a:t>
            </a:r>
          </a:p>
        </p:txBody>
      </p:sp>
    </p:spTree>
    <p:extLst>
      <p:ext uri="{BB962C8B-B14F-4D97-AF65-F5344CB8AC3E}">
        <p14:creationId xmlns:p14="http://schemas.microsoft.com/office/powerpoint/2010/main" val="373445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COMING SOON……..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585" y="1196752"/>
            <a:ext cx="6493733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260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108</TotalTime>
  <Words>506</Words>
  <Application>Microsoft Office PowerPoint</Application>
  <PresentationFormat>On-screen Show (4:3)</PresentationFormat>
  <Paragraphs>127</Paragraphs>
  <Slides>28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1" baseType="lpstr">
      <vt:lpstr>Arial</vt:lpstr>
      <vt:lpstr>Arial Black</vt:lpstr>
      <vt:lpstr>Book Antiqua</vt:lpstr>
      <vt:lpstr>Calibri</vt:lpstr>
      <vt:lpstr>Comic Sans MS</vt:lpstr>
      <vt:lpstr>Goudy Stout</vt:lpstr>
      <vt:lpstr>Impact</vt:lpstr>
      <vt:lpstr>Lucida Sans</vt:lpstr>
      <vt:lpstr>SassoonPrimaryInfant</vt:lpstr>
      <vt:lpstr>SassoonPrimaryType</vt:lpstr>
      <vt:lpstr>Tunga</vt:lpstr>
      <vt:lpstr>Wingdings</vt:lpstr>
      <vt:lpstr>Angles</vt:lpstr>
      <vt:lpstr>Welcome</vt:lpstr>
      <vt:lpstr>AIMS</vt:lpstr>
      <vt:lpstr>F2</vt:lpstr>
      <vt:lpstr>Year 1</vt:lpstr>
      <vt:lpstr>Year 2</vt:lpstr>
      <vt:lpstr>Making good mathematicians</vt:lpstr>
      <vt:lpstr>        CPA</vt:lpstr>
      <vt:lpstr>PowerPoint Presentation</vt:lpstr>
      <vt:lpstr>Combining  2 parts to make a whole</vt:lpstr>
      <vt:lpstr>Adding pairs of two digit numbers</vt:lpstr>
      <vt:lpstr>COUNTING ON</vt:lpstr>
      <vt:lpstr>ReGrouping to make 10</vt:lpstr>
      <vt:lpstr>PowerPoint Presentation</vt:lpstr>
      <vt:lpstr>Taking away</vt:lpstr>
      <vt:lpstr>COUNTING BACK</vt:lpstr>
      <vt:lpstr>FINDING THE DIFFERENCE</vt:lpstr>
      <vt:lpstr>PowerPoint Presentation</vt:lpstr>
      <vt:lpstr>Repeated Addition</vt:lpstr>
      <vt:lpstr>Counting in multiples</vt:lpstr>
      <vt:lpstr>ARRAYS</vt:lpstr>
      <vt:lpstr>GRID METHOD</vt:lpstr>
      <vt:lpstr>÷</vt:lpstr>
      <vt:lpstr>Sharing Objects into groups</vt:lpstr>
      <vt:lpstr>Sharing into…….</vt:lpstr>
      <vt:lpstr>Dividing into arrays</vt:lpstr>
      <vt:lpstr>BUILDING NUMBER FLUENCY</vt:lpstr>
      <vt:lpstr>Useful Websites</vt:lpstr>
      <vt:lpstr>COMING SOON……..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Rachel Randall</dc:creator>
  <cp:lastModifiedBy>Rachel Randall</cp:lastModifiedBy>
  <cp:revision>19</cp:revision>
  <dcterms:created xsi:type="dcterms:W3CDTF">2017-11-20T10:57:59Z</dcterms:created>
  <dcterms:modified xsi:type="dcterms:W3CDTF">2020-09-23T13:37:37Z</dcterms:modified>
</cp:coreProperties>
</file>