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76" r:id="rId3"/>
    <p:sldId id="275" r:id="rId4"/>
    <p:sldId id="261" r:id="rId5"/>
    <p:sldId id="262" r:id="rId6"/>
    <p:sldId id="308" r:id="rId7"/>
    <p:sldId id="309" r:id="rId8"/>
    <p:sldId id="287" r:id="rId9"/>
    <p:sldId id="289" r:id="rId10"/>
    <p:sldId id="293" r:id="rId11"/>
    <p:sldId id="294" r:id="rId12"/>
    <p:sldId id="307" r:id="rId13"/>
    <p:sldId id="306" r:id="rId14"/>
    <p:sldId id="304" r:id="rId15"/>
    <p:sldId id="30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37" d="100"/>
          <a:sy n="37" d="100"/>
        </p:scale>
        <p:origin x="147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2846C-59B2-4694-83DA-4678D1AA390F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882A7-90F7-4019-A69A-AA69DF0965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253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 changes the property of the number. A very simple activity but it is the beginnings of reasoning about number.</a:t>
            </a:r>
          </a:p>
          <a:p>
            <a:r>
              <a:rPr lang="en-GB" dirty="0" smtClean="0"/>
              <a:t>REGULARITY AND STRUCTURE. TANGIBLE!</a:t>
            </a:r>
          </a:p>
          <a:p>
            <a:endParaRPr lang="en-GB" dirty="0" smtClean="0"/>
          </a:p>
          <a:p>
            <a:r>
              <a:rPr lang="en-GB" dirty="0" smtClean="0"/>
              <a:t>Remember we are always </a:t>
            </a:r>
            <a:r>
              <a:rPr lang="en-GB" dirty="0" err="1" smtClean="0"/>
              <a:t>leaying</a:t>
            </a:r>
            <a:r>
              <a:rPr lang="en-GB" dirty="0" smtClean="0"/>
              <a:t> the foundations for later learning!!!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51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Use</a:t>
            </a:r>
            <a:r>
              <a:rPr lang="en-GB" baseline="0" dirty="0" smtClean="0"/>
              <a:t> anything. Importance of realness of what that numeral means.</a:t>
            </a:r>
          </a:p>
          <a:p>
            <a:r>
              <a:rPr lang="en-GB" baseline="0" dirty="0" smtClean="0"/>
              <a:t>Need to see it represented differently.</a:t>
            </a:r>
          </a:p>
          <a:p>
            <a:r>
              <a:rPr lang="en-GB" baseline="0" dirty="0" smtClean="0"/>
              <a:t>Then make in the shape of the </a:t>
            </a:r>
            <a:r>
              <a:rPr lang="en-GB" baseline="0" dirty="0" err="1" smtClean="0"/>
              <a:t>numicon</a:t>
            </a:r>
            <a:r>
              <a:rPr lang="en-GB" baseline="0" dirty="0" smtClean="0"/>
              <a:t> tiles.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75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Why is this so effective???</a:t>
            </a:r>
          </a:p>
          <a:p>
            <a:r>
              <a:rPr lang="en-GB" dirty="0" smtClean="0"/>
              <a:t>Clearly see why 4 is one more than 3 and  one less than 5.    ODD AND EVEN</a:t>
            </a:r>
          </a:p>
          <a:p>
            <a:r>
              <a:rPr lang="en-GB" dirty="0" smtClean="0"/>
              <a:t>We assume that when we recite numbers children are seeing the pattern but digits have no real meaning!</a:t>
            </a:r>
          </a:p>
          <a:p>
            <a:r>
              <a:rPr lang="en-GB" dirty="0" smtClean="0"/>
              <a:t>Can add the numerals. Leads to an understanding of place value.</a:t>
            </a:r>
          </a:p>
          <a:p>
            <a:r>
              <a:rPr lang="en-GB" dirty="0" smtClean="0"/>
              <a:t>PLAY DISRUPT THE PATTERN!!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8690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15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914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946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language is important.  It is repeated addition!! 4 lots of 5 is not the same as 5 lots of 4!</a:t>
            </a:r>
          </a:p>
          <a:p>
            <a:r>
              <a:rPr lang="en-GB" dirty="0" smtClean="0"/>
              <a:t>Imp. because of when we come to division.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441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Inverse of repeated addition</a:t>
            </a:r>
          </a:p>
          <a:p>
            <a:r>
              <a:rPr lang="en-GB" dirty="0" smtClean="0"/>
              <a:t>How many 7s can fit into 28?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370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Cuisenaire don’t match the </a:t>
            </a:r>
            <a:r>
              <a:rPr lang="en-GB" dirty="0" err="1" smtClean="0"/>
              <a:t>numicon</a:t>
            </a:r>
            <a:r>
              <a:rPr lang="en-GB" dirty="0" smtClean="0"/>
              <a:t> colours.</a:t>
            </a:r>
          </a:p>
          <a:p>
            <a:r>
              <a:rPr lang="en-GB" dirty="0" smtClean="0"/>
              <a:t>What if the top was the value of 24? How</a:t>
            </a:r>
            <a:r>
              <a:rPr lang="en-GB" baseline="0" dirty="0" smtClean="0"/>
              <a:t> much would the blue be worth?</a:t>
            </a:r>
          </a:p>
          <a:p>
            <a:r>
              <a:rPr lang="en-GB" baseline="0" dirty="0" smtClean="0"/>
              <a:t>Other ideas – fill half the peg board/ a quarter of the peg board etc.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882A7-90F7-4019-A69A-AA69DF09652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2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51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7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969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553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58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24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416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2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690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59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98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E0DD0-6ED2-48F3-93E8-713EEDA7C0BB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0BDCD-99FE-4E2F-A030-0F76C8DA3B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730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7" r="7564"/>
          <a:stretch/>
        </p:blipFill>
        <p:spPr bwMode="auto">
          <a:xfrm rot="16200000">
            <a:off x="-2797939" y="2799252"/>
            <a:ext cx="6834129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7" r="7564"/>
          <a:stretch/>
        </p:blipFill>
        <p:spPr bwMode="auto">
          <a:xfrm rot="16200000">
            <a:off x="5107811" y="2821811"/>
            <a:ext cx="6834129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61975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216414" y="1484784"/>
            <a:ext cx="6689336" cy="3456384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omic Sans MS" pitchFamily="66" charset="0"/>
                <a:cs typeface="Aharoni" pitchFamily="2" charset="-79"/>
              </a:rPr>
              <a:t>About Numicon</a:t>
            </a:r>
          </a:p>
          <a:p>
            <a:r>
              <a:rPr lang="en-GB" sz="4000" dirty="0">
                <a:solidFill>
                  <a:schemeClr val="tx1"/>
                </a:solidFill>
                <a:latin typeface="Comic Sans MS" pitchFamily="66" charset="0"/>
                <a:cs typeface="Aharoni" pitchFamily="2" charset="-79"/>
              </a:rPr>
              <a:t> </a:t>
            </a:r>
            <a:r>
              <a:rPr lang="en-GB" sz="4000" dirty="0" smtClean="0">
                <a:solidFill>
                  <a:schemeClr val="tx1"/>
                </a:solidFill>
                <a:latin typeface="Comic Sans MS" pitchFamily="66" charset="0"/>
                <a:cs typeface="Aharoni" pitchFamily="2" charset="-79"/>
              </a:rPr>
              <a:t>Here is some information so you know how we use this in school.</a:t>
            </a:r>
            <a:endParaRPr lang="en-GB" sz="4000" dirty="0" smtClean="0">
              <a:solidFill>
                <a:schemeClr val="tx1"/>
              </a:solidFill>
              <a:latin typeface="Comic Sans MS" pitchFamily="66" charset="0"/>
              <a:cs typeface="Aharoni" pitchFamily="2" charset="-79"/>
            </a:endParaRPr>
          </a:p>
          <a:p>
            <a:endParaRPr lang="en-GB" sz="4000" dirty="0">
              <a:solidFill>
                <a:schemeClr val="tx1"/>
              </a:solidFill>
              <a:latin typeface="Comic Sans MS" pitchFamily="66" charset="0"/>
              <a:cs typeface="Aharoni" pitchFamily="2" charset="-79"/>
            </a:endParaRPr>
          </a:p>
          <a:p>
            <a:endParaRPr lang="en-GB" sz="4000" dirty="0">
              <a:solidFill>
                <a:schemeClr val="tx1"/>
              </a:solidFill>
              <a:latin typeface="Comic Sans MS" pitchFamily="66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3380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itchFamily="66" charset="0"/>
              </a:rPr>
              <a:t>    At </a:t>
            </a:r>
            <a:r>
              <a:rPr lang="en-GB" sz="3600" dirty="0" err="1" smtClean="0">
                <a:latin typeface="Comic Sans MS" pitchFamily="66" charset="0"/>
              </a:rPr>
              <a:t>Standhill</a:t>
            </a:r>
            <a:r>
              <a:rPr lang="en-GB" sz="3600" dirty="0" smtClean="0">
                <a:latin typeface="Comic Sans MS" pitchFamily="66" charset="0"/>
              </a:rPr>
              <a:t> we use lots of different manipulatives to support children’s mathematical learning.</a:t>
            </a:r>
          </a:p>
          <a:p>
            <a:pPr marL="0" indent="0">
              <a:buNone/>
            </a:pPr>
            <a:r>
              <a:rPr lang="en-GB" sz="3600" dirty="0">
                <a:latin typeface="Comic Sans MS" pitchFamily="66" charset="0"/>
              </a:rPr>
              <a:t> </a:t>
            </a:r>
            <a:r>
              <a:rPr lang="en-GB" sz="3600" dirty="0" smtClean="0">
                <a:latin typeface="Comic Sans MS" pitchFamily="66" charset="0"/>
              </a:rPr>
              <a:t>   Our key one is called NUMICON.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5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Stairca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077072"/>
            <a:ext cx="8280400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28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  <a:t/>
            </a:r>
            <a:br>
              <a:rPr lang="en-GB" altLang="en-US" sz="4800" b="1" dirty="0" smtClean="0">
                <a:latin typeface="Comic Sans MS" pitchFamily="66" charset="0"/>
                <a:cs typeface="Trebuchet MS" pitchFamily="34" charset="0"/>
              </a:rPr>
            </a:br>
            <a:endParaRPr lang="en-US" altLang="en-US" sz="2700" dirty="0" smtClean="0">
              <a:cs typeface="Trebuchet MS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3155950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           </a:t>
            </a:r>
          </a:p>
          <a:p>
            <a:pPr marL="0" indent="0">
              <a:buNone/>
            </a:pPr>
            <a:r>
              <a:rPr lang="en-GB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GB" b="1" dirty="0" smtClean="0">
                <a:latin typeface="Aharoni" pitchFamily="2" charset="-79"/>
                <a:cs typeface="Aharoni" pitchFamily="2" charset="-79"/>
              </a:rPr>
              <a:t>       </a:t>
            </a:r>
            <a:endParaRPr lang="en-GB" sz="4800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538736" cy="4691063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sz="5400" dirty="0" smtClean="0">
              <a:latin typeface="Comic Sans MS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Numbers are an abstract concept.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400" dirty="0" smtClean="0">
                <a:latin typeface="Comic Sans MS" pitchFamily="66" charset="0"/>
              </a:rPr>
              <a:t>Numerals are an arbitrary system.</a:t>
            </a:r>
          </a:p>
          <a:p>
            <a:endParaRPr lang="en-GB" dirty="0"/>
          </a:p>
        </p:txBody>
      </p:sp>
      <p:pic>
        <p:nvPicPr>
          <p:cNvPr id="14341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4581128"/>
            <a:ext cx="7927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Aharoni" pitchFamily="2" charset="-79"/>
                <a:cs typeface="Aharoni" pitchFamily="2" charset="-79"/>
              </a:rPr>
              <a:t>NUMICON makes numbers </a:t>
            </a:r>
          </a:p>
          <a:p>
            <a:r>
              <a:rPr lang="en-GB" sz="3600" dirty="0" smtClean="0">
                <a:latin typeface="Aharoni" pitchFamily="2" charset="-79"/>
                <a:cs typeface="Aharoni" pitchFamily="2" charset="-79"/>
              </a:rPr>
              <a:t>real for children!</a:t>
            </a:r>
            <a:endParaRPr lang="en-GB" sz="36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C:\Users\rrandall.SCHOOL\AppData\Local\Microsoft\Windows\Temporary Internet Files\Content.IE5\9GJLUYL2\imagesC9ZCNKYZ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38" y="4028767"/>
            <a:ext cx="17907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159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9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Picture 2" descr="Stairca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077072"/>
            <a:ext cx="8280400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Aharoni" pitchFamily="2" charset="-79"/>
                <a:cs typeface="Aharoni" pitchFamily="2" charset="-79"/>
              </a:rPr>
              <a:t>PATTERN</a:t>
            </a:r>
            <a:endParaRPr lang="en-GB" b="1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297033"/>
            <a:ext cx="4038600" cy="4525963"/>
          </a:xfrm>
        </p:spPr>
        <p:txBody>
          <a:bodyPr/>
          <a:lstStyle/>
          <a:p>
            <a:pPr algn="ctr">
              <a:buNone/>
            </a:pPr>
            <a:endParaRPr lang="en-US" altLang="en-US" sz="3200" dirty="0">
              <a:latin typeface="Comic Sans MS" pitchFamily="66" charset="0"/>
            </a:endParaRPr>
          </a:p>
          <a:p>
            <a:pPr algn="ctr">
              <a:buNone/>
            </a:pPr>
            <a:r>
              <a:rPr lang="en-US" altLang="en-US" sz="3200" dirty="0">
                <a:latin typeface="Comic Sans MS" pitchFamily="66" charset="0"/>
              </a:rPr>
              <a:t>Seeing a pattern is at the heart of mathematical thinking.</a:t>
            </a:r>
          </a:p>
          <a:p>
            <a:pPr algn="ctr" eaLnBrk="1" hangingPunct="1">
              <a:buFontTx/>
              <a:buNone/>
            </a:pPr>
            <a:endParaRPr lang="en-US" altLang="en-US" sz="3000" dirty="0" smtClean="0">
              <a:latin typeface="Comic Sans MS" pitchFamily="66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1037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318293" y="1628800"/>
            <a:ext cx="8507413" cy="4638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Makes numbers more real and number relationships real.</a:t>
            </a: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Pattern based.</a:t>
            </a: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Multi sensory.</a:t>
            </a: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Tangible and robust.</a:t>
            </a: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Seeing and doing.</a:t>
            </a: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Interactive- enhances </a:t>
            </a:r>
          </a:p>
          <a:p>
            <a:pPr marL="0" indent="0">
              <a:buNone/>
            </a:pPr>
            <a:r>
              <a:rPr lang="en-US" altLang="en-US" sz="2400" dirty="0">
                <a:latin typeface="Comic Sans MS" pitchFamily="66" charset="0"/>
              </a:rPr>
              <a:t>d</a:t>
            </a:r>
            <a:r>
              <a:rPr lang="en-US" altLang="en-US" sz="2400" dirty="0" smtClean="0">
                <a:latin typeface="Comic Sans MS" pitchFamily="66" charset="0"/>
              </a:rPr>
              <a:t>iscussion </a:t>
            </a:r>
            <a:r>
              <a:rPr lang="en-US" altLang="en-US" sz="2400" dirty="0" smtClean="0">
                <a:latin typeface="Comic Sans MS" pitchFamily="66" charset="0"/>
              </a:rPr>
              <a:t>and reasoning</a:t>
            </a:r>
            <a:r>
              <a:rPr lang="en-US" altLang="en-US" sz="2400" dirty="0" smtClean="0">
                <a:latin typeface="Comic Sans MS" pitchFamily="66" charset="0"/>
              </a:rPr>
              <a:t>.</a:t>
            </a:r>
          </a:p>
          <a:p>
            <a:pPr marL="0" indent="0">
              <a:buNone/>
            </a:pPr>
            <a:endParaRPr lang="en-US" altLang="en-US" sz="2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US" altLang="en-US" sz="2400" dirty="0" smtClean="0">
                <a:latin typeface="Comic Sans MS" pitchFamily="66" charset="0"/>
              </a:rPr>
              <a:t>The following slides will show you some of the ways it is used and how it is a really strong visual to pin learning on.</a:t>
            </a:r>
            <a:endParaRPr lang="en-US" altLang="en-US" sz="2400" dirty="0" smtClean="0">
              <a:latin typeface="Comic Sans MS" pitchFamily="66" charset="0"/>
            </a:endParaRPr>
          </a:p>
        </p:txBody>
      </p:sp>
      <p:pic>
        <p:nvPicPr>
          <p:cNvPr id="16387" name="Picture 3" descr="ANd9GcT_xT0rxWbWTdV1b0aB8LqskyMckP8dpBwv1s_elTE4KdUwo_t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1"/>
            <a:ext cx="2449381" cy="2564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3710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ANd9GcT_xT0rxWbWTdV1b0aB8LqskyMckP8dpBwv1s_elTE4KdUwo_t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1"/>
            <a:ext cx="2449381" cy="2564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71600" y="1968234"/>
            <a:ext cx="7488832" cy="394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804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ANd9GcT_xT0rxWbWTdV1b0aB8LqskyMckP8dpBwv1s_elTE4KdUwo_t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36911"/>
            <a:ext cx="2449381" cy="2564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https://global.oup.com/education/promotional/images/primary/886512/primary_numicon_bann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203"/>
            <a:ext cx="914400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435124" y="2348880"/>
            <a:ext cx="6691204" cy="380665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576" y="1873771"/>
            <a:ext cx="7345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  Odd                                               Even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130946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Number Bonds</a:t>
            </a:r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00808"/>
            <a:ext cx="4542234" cy="440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93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437" y="2314574"/>
            <a:ext cx="3924300" cy="298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47900"/>
            <a:ext cx="2664296" cy="3909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37" y="332656"/>
            <a:ext cx="8229600" cy="111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33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Multiplying </a:t>
            </a:r>
            <a:br>
              <a:rPr lang="en-GB" dirty="0" smtClean="0">
                <a:latin typeface="Comic Sans MS" pitchFamily="66" charset="0"/>
              </a:rPr>
            </a:br>
            <a:endParaRPr lang="en-GB" dirty="0"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4941168"/>
            <a:ext cx="8229600" cy="111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196752"/>
            <a:ext cx="5726113" cy="124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00" r="22837" b="2600"/>
          <a:stretch/>
        </p:blipFill>
        <p:spPr bwMode="auto">
          <a:xfrm>
            <a:off x="2267744" y="2446115"/>
            <a:ext cx="4412314" cy="170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7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Division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2133600"/>
            <a:ext cx="584835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200"/>
            <a:ext cx="8229600" cy="111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918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3643313"/>
            <a:ext cx="1123950" cy="110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6443663" y="1719263"/>
            <a:ext cx="2592387" cy="50942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07950" y="188913"/>
            <a:ext cx="5767388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200">
                <a:latin typeface="Comic Sans MS" panose="030F0702030302020204" pitchFamily="66" charset="0"/>
              </a:rPr>
              <a:t>Double 4 is 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22625"/>
            <a:ext cx="1973263" cy="197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875" y="3162300"/>
            <a:ext cx="1974850" cy="197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571875"/>
            <a:ext cx="1258888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788" y="2724150"/>
            <a:ext cx="1863725" cy="361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5076825" y="311150"/>
            <a:ext cx="1177925" cy="1006475"/>
          </a:xfrm>
          <a:prstGeom prst="round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7200" dirty="0">
                <a:solidFill>
                  <a:schemeClr val="tx1"/>
                </a:solidFill>
                <a:latin typeface="Comic Sans MS" pitchFamily="66" charset="0"/>
                <a:cs typeface="Raavi" pitchFamily="34" charset="0"/>
              </a:rPr>
              <a:t>8</a:t>
            </a:r>
            <a:endParaRPr lang="en-GB" sz="7200" dirty="0">
              <a:solidFill>
                <a:schemeClr val="tx1"/>
              </a:solidFill>
              <a:latin typeface="Comic Sans MS" pitchFamily="66" charset="0"/>
              <a:cs typeface="Raav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32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Fractions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157192"/>
            <a:ext cx="8229600" cy="1115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298" y="1667235"/>
            <a:ext cx="347940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6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1462088"/>
            <a:ext cx="5238750" cy="393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40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4752528" cy="6569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11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369</Words>
  <Application>Microsoft Office PowerPoint</Application>
  <PresentationFormat>On-screen Show (4:3)</PresentationFormat>
  <Paragraphs>62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Aharoni</vt:lpstr>
      <vt:lpstr>Arial</vt:lpstr>
      <vt:lpstr>Calibri</vt:lpstr>
      <vt:lpstr>Comic Sans MS</vt:lpstr>
      <vt:lpstr>Raavi</vt:lpstr>
      <vt:lpstr>Trebuchet MS</vt:lpstr>
      <vt:lpstr>Office Theme</vt:lpstr>
      <vt:lpstr>PowerPoint Presentation</vt:lpstr>
      <vt:lpstr>l</vt:lpstr>
      <vt:lpstr> </vt:lpstr>
      <vt:lpstr>PATTERN</vt:lpstr>
      <vt:lpstr>PowerPoint Presentation</vt:lpstr>
      <vt:lpstr>PowerPoint Presentation</vt:lpstr>
      <vt:lpstr>PowerPoint Presentation</vt:lpstr>
      <vt:lpstr>Number Bonds</vt:lpstr>
      <vt:lpstr>PowerPoint Presentation</vt:lpstr>
      <vt:lpstr>Multiplying  </vt:lpstr>
      <vt:lpstr>Division</vt:lpstr>
      <vt:lpstr>PowerPoint Presentation</vt:lpstr>
      <vt:lpstr>Fractions</vt:lpstr>
      <vt:lpstr>PowerPoint Presentation</vt:lpstr>
      <vt:lpstr>PowerPoint Presentation</vt:lpstr>
    </vt:vector>
  </TitlesOfParts>
  <Company>Bracknell Forest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Williams - Open Learning Centre</dc:creator>
  <cp:lastModifiedBy>Rachel Randall</cp:lastModifiedBy>
  <cp:revision>56</cp:revision>
  <dcterms:created xsi:type="dcterms:W3CDTF">2015-05-06T12:51:40Z</dcterms:created>
  <dcterms:modified xsi:type="dcterms:W3CDTF">2020-03-17T12:03:14Z</dcterms:modified>
</cp:coreProperties>
</file>