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0" r:id="rId4"/>
  </p:sldMasterIdLst>
  <p:notesMasterIdLst>
    <p:notesMasterId r:id="rId31"/>
  </p:notesMasterIdLst>
  <p:handoutMasterIdLst>
    <p:handoutMasterId r:id="rId32"/>
  </p:handoutMasterIdLst>
  <p:sldIdLst>
    <p:sldId id="289" r:id="rId5"/>
    <p:sldId id="350" r:id="rId6"/>
    <p:sldId id="290" r:id="rId7"/>
    <p:sldId id="329" r:id="rId8"/>
    <p:sldId id="351" r:id="rId9"/>
    <p:sldId id="299" r:id="rId10"/>
    <p:sldId id="330" r:id="rId11"/>
    <p:sldId id="331" r:id="rId12"/>
    <p:sldId id="332" r:id="rId13"/>
    <p:sldId id="334" r:id="rId14"/>
    <p:sldId id="338" r:id="rId15"/>
    <p:sldId id="340" r:id="rId16"/>
    <p:sldId id="335" r:id="rId17"/>
    <p:sldId id="346" r:id="rId18"/>
    <p:sldId id="347" r:id="rId19"/>
    <p:sldId id="348" r:id="rId20"/>
    <p:sldId id="349" r:id="rId21"/>
    <p:sldId id="352" r:id="rId22"/>
    <p:sldId id="354" r:id="rId23"/>
    <p:sldId id="353" r:id="rId24"/>
    <p:sldId id="336" r:id="rId25"/>
    <p:sldId id="333" r:id="rId26"/>
    <p:sldId id="341" r:id="rId27"/>
    <p:sldId id="345" r:id="rId28"/>
    <p:sldId id="343" r:id="rId29"/>
    <p:sldId id="342" r:id="rId30"/>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314A5A-8F96-4E83-83FF-B40A07C884CE}" v="6" dt="2025-09-18T09:29:53.2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64" autoAdjust="0"/>
    <p:restoredTop sz="94660"/>
  </p:normalViewPr>
  <p:slideViewPr>
    <p:cSldViewPr>
      <p:cViewPr varScale="1">
        <p:scale>
          <a:sx n="78" d="100"/>
          <a:sy n="78" d="100"/>
        </p:scale>
        <p:origin x="1762"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Randall" userId="1a363cfb-9357-4ad1-a70a-cf4053c2cdd4" providerId="ADAL" clId="{1A314A5A-8F96-4E83-83FF-B40A07C884CE}"/>
    <pc:docChg chg="custSel addSld delSld modSld sldOrd">
      <pc:chgData name="Rachel Randall" userId="1a363cfb-9357-4ad1-a70a-cf4053c2cdd4" providerId="ADAL" clId="{1A314A5A-8F96-4E83-83FF-B40A07C884CE}" dt="2025-09-18T09:47:50.945" v="536" actId="20577"/>
      <pc:docMkLst>
        <pc:docMk/>
      </pc:docMkLst>
      <pc:sldChg chg="del">
        <pc:chgData name="Rachel Randall" userId="1a363cfb-9357-4ad1-a70a-cf4053c2cdd4" providerId="ADAL" clId="{1A314A5A-8F96-4E83-83FF-B40A07C884CE}" dt="2025-09-18T08:13:46.055" v="0" actId="2696"/>
        <pc:sldMkLst>
          <pc:docMk/>
          <pc:sldMk cId="1837138725" sldId="292"/>
        </pc:sldMkLst>
      </pc:sldChg>
      <pc:sldChg chg="del">
        <pc:chgData name="Rachel Randall" userId="1a363cfb-9357-4ad1-a70a-cf4053c2cdd4" providerId="ADAL" clId="{1A314A5A-8F96-4E83-83FF-B40A07C884CE}" dt="2025-09-18T08:13:49.246" v="1" actId="2696"/>
        <pc:sldMkLst>
          <pc:docMk/>
          <pc:sldMk cId="1536534110" sldId="293"/>
        </pc:sldMkLst>
      </pc:sldChg>
      <pc:sldChg chg="del">
        <pc:chgData name="Rachel Randall" userId="1a363cfb-9357-4ad1-a70a-cf4053c2cdd4" providerId="ADAL" clId="{1A314A5A-8F96-4E83-83FF-B40A07C884CE}" dt="2025-09-18T08:13:58.699" v="3" actId="2696"/>
        <pc:sldMkLst>
          <pc:docMk/>
          <pc:sldMk cId="2166001001" sldId="294"/>
        </pc:sldMkLst>
      </pc:sldChg>
      <pc:sldChg chg="del">
        <pc:chgData name="Rachel Randall" userId="1a363cfb-9357-4ad1-a70a-cf4053c2cdd4" providerId="ADAL" clId="{1A314A5A-8F96-4E83-83FF-B40A07C884CE}" dt="2025-09-18T08:14:03.411" v="4" actId="2696"/>
        <pc:sldMkLst>
          <pc:docMk/>
          <pc:sldMk cId="1752012047" sldId="297"/>
        </pc:sldMkLst>
      </pc:sldChg>
      <pc:sldChg chg="ord">
        <pc:chgData name="Rachel Randall" userId="1a363cfb-9357-4ad1-a70a-cf4053c2cdd4" providerId="ADAL" clId="{1A314A5A-8F96-4E83-83FF-B40A07C884CE}" dt="2025-09-18T09:30:18.368" v="444"/>
        <pc:sldMkLst>
          <pc:docMk/>
          <pc:sldMk cId="1252440269" sldId="299"/>
        </pc:sldMkLst>
      </pc:sldChg>
      <pc:sldChg chg="addSp modSp mod">
        <pc:chgData name="Rachel Randall" userId="1a363cfb-9357-4ad1-a70a-cf4053c2cdd4" providerId="ADAL" clId="{1A314A5A-8F96-4E83-83FF-B40A07C884CE}" dt="2025-09-18T08:58:24.081" v="303" actId="20577"/>
        <pc:sldMkLst>
          <pc:docMk/>
          <pc:sldMk cId="4081190234" sldId="329"/>
        </pc:sldMkLst>
        <pc:spChg chg="mod">
          <ac:chgData name="Rachel Randall" userId="1a363cfb-9357-4ad1-a70a-cf4053c2cdd4" providerId="ADAL" clId="{1A314A5A-8F96-4E83-83FF-B40A07C884CE}" dt="2025-09-18T08:58:24.081" v="303" actId="20577"/>
          <ac:spMkLst>
            <pc:docMk/>
            <pc:sldMk cId="4081190234" sldId="329"/>
            <ac:spMk id="26" creationId="{185881C7-C11C-4A8A-9025-0A55861B8AFF}"/>
          </ac:spMkLst>
        </pc:spChg>
        <pc:picChg chg="add mod">
          <ac:chgData name="Rachel Randall" userId="1a363cfb-9357-4ad1-a70a-cf4053c2cdd4" providerId="ADAL" clId="{1A314A5A-8F96-4E83-83FF-B40A07C884CE}" dt="2025-09-18T08:58:20.069" v="300" actId="14100"/>
          <ac:picMkLst>
            <pc:docMk/>
            <pc:sldMk cId="4081190234" sldId="329"/>
            <ac:picMk id="14" creationId="{D579C7DF-CB69-47E7-A6F2-43206A5D55C2}"/>
          </ac:picMkLst>
        </pc:picChg>
      </pc:sldChg>
      <pc:sldChg chg="delSp modSp mod">
        <pc:chgData name="Rachel Randall" userId="1a363cfb-9357-4ad1-a70a-cf4053c2cdd4" providerId="ADAL" clId="{1A314A5A-8F96-4E83-83FF-B40A07C884CE}" dt="2025-09-18T09:25:25.971" v="386" actId="255"/>
        <pc:sldMkLst>
          <pc:docMk/>
          <pc:sldMk cId="1774175857" sldId="331"/>
        </pc:sldMkLst>
        <pc:spChg chg="add mod ord">
          <ac:chgData name="Rachel Randall" userId="1a363cfb-9357-4ad1-a70a-cf4053c2cdd4" providerId="ADAL" clId="{1A314A5A-8F96-4E83-83FF-B40A07C884CE}" dt="2025-09-18T09:22:46.399" v="375" actId="26606"/>
          <ac:spMkLst>
            <pc:docMk/>
            <pc:sldMk cId="1774175857" sldId="331"/>
            <ac:spMk id="2" creationId="{3E61A88F-AA8F-4111-ADC0-429A32D98E03}"/>
          </ac:spMkLst>
        </pc:spChg>
        <pc:spChg chg="ord">
          <ac:chgData name="Rachel Randall" userId="1a363cfb-9357-4ad1-a70a-cf4053c2cdd4" providerId="ADAL" clId="{1A314A5A-8F96-4E83-83FF-B40A07C884CE}" dt="2025-09-18T09:22:46.399" v="375" actId="26606"/>
          <ac:spMkLst>
            <pc:docMk/>
            <pc:sldMk cId="1774175857" sldId="331"/>
            <ac:spMk id="3" creationId="{6EA24DF0-0F0E-4195-B6E1-53DC912BD996}"/>
          </ac:spMkLst>
        </pc:spChg>
        <pc:spChg chg="del">
          <ac:chgData name="Rachel Randall" userId="1a363cfb-9357-4ad1-a70a-cf4053c2cdd4" providerId="ADAL" clId="{1A314A5A-8F96-4E83-83FF-B40A07C884CE}" dt="2025-09-18T09:22:46.399" v="375" actId="26606"/>
          <ac:spMkLst>
            <pc:docMk/>
            <pc:sldMk cId="1774175857" sldId="331"/>
            <ac:spMk id="19" creationId="{DD6BC9EB-F181-48AB-BCA2-3D1DB20D2D87}"/>
          </ac:spMkLst>
        </pc:spChg>
        <pc:spChg chg="mod">
          <ac:chgData name="Rachel Randall" userId="1a363cfb-9357-4ad1-a70a-cf4053c2cdd4" providerId="ADAL" clId="{1A314A5A-8F96-4E83-83FF-B40A07C884CE}" dt="2025-09-18T09:22:46.399" v="375" actId="26606"/>
          <ac:spMkLst>
            <pc:docMk/>
            <pc:sldMk cId="1774175857" sldId="331"/>
            <ac:spMk id="25" creationId="{8A16D926-3FE0-4AEF-A499-5CD7A962BF0E}"/>
          </ac:spMkLst>
        </pc:spChg>
        <pc:spChg chg="mod">
          <ac:chgData name="Rachel Randall" userId="1a363cfb-9357-4ad1-a70a-cf4053c2cdd4" providerId="ADAL" clId="{1A314A5A-8F96-4E83-83FF-B40A07C884CE}" dt="2025-09-18T09:25:25.971" v="386" actId="255"/>
          <ac:spMkLst>
            <pc:docMk/>
            <pc:sldMk cId="1774175857" sldId="331"/>
            <ac:spMk id="26" creationId="{B2C69BDA-5258-40AF-B000-4407E383411B}"/>
          </ac:spMkLst>
        </pc:spChg>
        <pc:spChg chg="del">
          <ac:chgData name="Rachel Randall" userId="1a363cfb-9357-4ad1-a70a-cf4053c2cdd4" providerId="ADAL" clId="{1A314A5A-8F96-4E83-83FF-B40A07C884CE}" dt="2025-09-18T09:22:46.399" v="375" actId="26606"/>
          <ac:spMkLst>
            <pc:docMk/>
            <pc:sldMk cId="1774175857" sldId="331"/>
            <ac:spMk id="31" creationId="{D33AAA80-39DC-4020-9BFF-0718F35C7661}"/>
          </ac:spMkLst>
        </pc:spChg>
        <pc:spChg chg="del">
          <ac:chgData name="Rachel Randall" userId="1a363cfb-9357-4ad1-a70a-cf4053c2cdd4" providerId="ADAL" clId="{1A314A5A-8F96-4E83-83FF-B40A07C884CE}" dt="2025-09-18T09:22:46.399" v="375" actId="26606"/>
          <ac:spMkLst>
            <pc:docMk/>
            <pc:sldMk cId="1774175857" sldId="331"/>
            <ac:spMk id="33" creationId="{1177F295-741F-4EFF-B0CA-BE69295ADA07}"/>
          </ac:spMkLst>
        </pc:spChg>
        <pc:grpChg chg="del">
          <ac:chgData name="Rachel Randall" userId="1a363cfb-9357-4ad1-a70a-cf4053c2cdd4" providerId="ADAL" clId="{1A314A5A-8F96-4E83-83FF-B40A07C884CE}" dt="2025-09-18T09:22:46.399" v="375" actId="26606"/>
          <ac:grpSpMkLst>
            <pc:docMk/>
            <pc:sldMk cId="1774175857" sldId="331"/>
            <ac:grpSpMk id="7" creationId="{76582886-877C-4AEC-A77F-8055EB9A0CF9}"/>
          </ac:grpSpMkLst>
        </pc:grpChg>
        <pc:picChg chg="mod ord">
          <ac:chgData name="Rachel Randall" userId="1a363cfb-9357-4ad1-a70a-cf4053c2cdd4" providerId="ADAL" clId="{1A314A5A-8F96-4E83-83FF-B40A07C884CE}" dt="2025-09-18T09:25:03.846" v="383" actId="14100"/>
          <ac:picMkLst>
            <pc:docMk/>
            <pc:sldMk cId="1774175857" sldId="331"/>
            <ac:picMk id="24" creationId="{6EB9E28D-3611-43C7-BD65-D0CE4300B18B}"/>
          </ac:picMkLst>
        </pc:picChg>
        <pc:picChg chg="add mod">
          <ac:chgData name="Rachel Randall" userId="1a363cfb-9357-4ad1-a70a-cf4053c2cdd4" providerId="ADAL" clId="{1A314A5A-8F96-4E83-83FF-B40A07C884CE}" dt="2025-09-18T09:24:57.965" v="381" actId="1076"/>
          <ac:picMkLst>
            <pc:docMk/>
            <pc:sldMk cId="1774175857" sldId="331"/>
            <ac:picMk id="27" creationId="{3E6A44B5-A731-4A7A-9DE6-A90E7020088D}"/>
          </ac:picMkLst>
        </pc:picChg>
      </pc:sldChg>
      <pc:sldChg chg="ord">
        <pc:chgData name="Rachel Randall" userId="1a363cfb-9357-4ad1-a70a-cf4053c2cdd4" providerId="ADAL" clId="{1A314A5A-8F96-4E83-83FF-B40A07C884CE}" dt="2025-09-18T09:26:55.457" v="390"/>
        <pc:sldMkLst>
          <pc:docMk/>
          <pc:sldMk cId="2161106292" sldId="333"/>
        </pc:sldMkLst>
      </pc:sldChg>
      <pc:sldChg chg="modSp mod">
        <pc:chgData name="Rachel Randall" userId="1a363cfb-9357-4ad1-a70a-cf4053c2cdd4" providerId="ADAL" clId="{1A314A5A-8F96-4E83-83FF-B40A07C884CE}" dt="2025-09-18T09:08:31.271" v="330" actId="20577"/>
        <pc:sldMkLst>
          <pc:docMk/>
          <pc:sldMk cId="1451184287" sldId="336"/>
        </pc:sldMkLst>
        <pc:spChg chg="mod">
          <ac:chgData name="Rachel Randall" userId="1a363cfb-9357-4ad1-a70a-cf4053c2cdd4" providerId="ADAL" clId="{1A314A5A-8F96-4E83-83FF-B40A07C884CE}" dt="2025-09-18T09:08:31.271" v="330" actId="20577"/>
          <ac:spMkLst>
            <pc:docMk/>
            <pc:sldMk cId="1451184287" sldId="336"/>
            <ac:spMk id="21" creationId="{3C4D02CF-4E89-4811-9BB2-6418CED30C67}"/>
          </ac:spMkLst>
        </pc:spChg>
      </pc:sldChg>
      <pc:sldChg chg="del ord">
        <pc:chgData name="Rachel Randall" userId="1a363cfb-9357-4ad1-a70a-cf4053c2cdd4" providerId="ADAL" clId="{1A314A5A-8F96-4E83-83FF-B40A07C884CE}" dt="2025-09-18T09:29:58.422" v="442" actId="2696"/>
        <pc:sldMkLst>
          <pc:docMk/>
          <pc:sldMk cId="1320025030" sldId="337"/>
        </pc:sldMkLst>
      </pc:sldChg>
      <pc:sldChg chg="modSp mod">
        <pc:chgData name="Rachel Randall" userId="1a363cfb-9357-4ad1-a70a-cf4053c2cdd4" providerId="ADAL" clId="{1A314A5A-8F96-4E83-83FF-B40A07C884CE}" dt="2025-09-18T09:31:11.201" v="484" actId="20577"/>
        <pc:sldMkLst>
          <pc:docMk/>
          <pc:sldMk cId="1357987752" sldId="342"/>
        </pc:sldMkLst>
        <pc:spChg chg="mod">
          <ac:chgData name="Rachel Randall" userId="1a363cfb-9357-4ad1-a70a-cf4053c2cdd4" providerId="ADAL" clId="{1A314A5A-8F96-4E83-83FF-B40A07C884CE}" dt="2025-09-18T09:31:11.201" v="484" actId="20577"/>
          <ac:spMkLst>
            <pc:docMk/>
            <pc:sldMk cId="1357987752" sldId="342"/>
            <ac:spMk id="20" creationId="{5D70E1CF-6922-489C-B966-7B358FBBE416}"/>
          </ac:spMkLst>
        </pc:spChg>
      </pc:sldChg>
      <pc:sldChg chg="del">
        <pc:chgData name="Rachel Randall" userId="1a363cfb-9357-4ad1-a70a-cf4053c2cdd4" providerId="ADAL" clId="{1A314A5A-8F96-4E83-83FF-B40A07C884CE}" dt="2025-09-18T09:30:51.837" v="445" actId="2696"/>
        <pc:sldMkLst>
          <pc:docMk/>
          <pc:sldMk cId="1829913849" sldId="344"/>
        </pc:sldMkLst>
      </pc:sldChg>
      <pc:sldChg chg="modSp mod ord">
        <pc:chgData name="Rachel Randall" userId="1a363cfb-9357-4ad1-a70a-cf4053c2cdd4" providerId="ADAL" clId="{1A314A5A-8F96-4E83-83FF-B40A07C884CE}" dt="2025-09-18T09:47:50.945" v="536" actId="20577"/>
        <pc:sldMkLst>
          <pc:docMk/>
          <pc:sldMk cId="1854174955" sldId="345"/>
        </pc:sldMkLst>
        <pc:spChg chg="mod">
          <ac:chgData name="Rachel Randall" userId="1a363cfb-9357-4ad1-a70a-cf4053c2cdd4" providerId="ADAL" clId="{1A314A5A-8F96-4E83-83FF-B40A07C884CE}" dt="2025-09-18T09:31:52.284" v="493" actId="20577"/>
          <ac:spMkLst>
            <pc:docMk/>
            <pc:sldMk cId="1854174955" sldId="345"/>
            <ac:spMk id="20" creationId="{54E4FAFA-D47E-4CE9-A5EF-C525E718313B}"/>
          </ac:spMkLst>
        </pc:spChg>
        <pc:spChg chg="mod">
          <ac:chgData name="Rachel Randall" userId="1a363cfb-9357-4ad1-a70a-cf4053c2cdd4" providerId="ADAL" clId="{1A314A5A-8F96-4E83-83FF-B40A07C884CE}" dt="2025-09-18T09:47:50.945" v="536" actId="20577"/>
          <ac:spMkLst>
            <pc:docMk/>
            <pc:sldMk cId="1854174955" sldId="345"/>
            <ac:spMk id="22" creationId="{39D9F20C-583F-465E-BB0B-0888C08126EE}"/>
          </ac:spMkLst>
        </pc:spChg>
      </pc:sldChg>
      <pc:sldChg chg="addSp delSp modSp mod ord modClrScheme delDesignElem chgLayout">
        <pc:chgData name="Rachel Randall" userId="1a363cfb-9357-4ad1-a70a-cf4053c2cdd4" providerId="ADAL" clId="{1A314A5A-8F96-4E83-83FF-B40A07C884CE}" dt="2025-09-18T09:29:53.201" v="441"/>
        <pc:sldMkLst>
          <pc:docMk/>
          <pc:sldMk cId="3764006089" sldId="348"/>
        </pc:sldMkLst>
        <pc:spChg chg="add mod ord">
          <ac:chgData name="Rachel Randall" userId="1a363cfb-9357-4ad1-a70a-cf4053c2cdd4" providerId="ADAL" clId="{1A314A5A-8F96-4E83-83FF-B40A07C884CE}" dt="2025-09-18T09:29:30.250" v="423" actId="20577"/>
          <ac:spMkLst>
            <pc:docMk/>
            <pc:sldMk cId="3764006089" sldId="348"/>
            <ac:spMk id="12" creationId="{7A3F54F5-3679-6DE2-3594-5D1740F91827}"/>
          </ac:spMkLst>
        </pc:spChg>
        <pc:spChg chg="add mod ord">
          <ac:chgData name="Rachel Randall" userId="1a363cfb-9357-4ad1-a70a-cf4053c2cdd4" providerId="ADAL" clId="{1A314A5A-8F96-4E83-83FF-B40A07C884CE}" dt="2025-09-18T09:29:38.031" v="440" actId="20577"/>
          <ac:spMkLst>
            <pc:docMk/>
            <pc:sldMk cId="3764006089" sldId="348"/>
            <ac:spMk id="13" creationId="{7B5EE7AC-4A3E-3357-5FDD-60867386702B}"/>
          </ac:spMkLst>
        </pc:spChg>
        <pc:spChg chg="add mod ord">
          <ac:chgData name="Rachel Randall" userId="1a363cfb-9357-4ad1-a70a-cf4053c2cdd4" providerId="ADAL" clId="{1A314A5A-8F96-4E83-83FF-B40A07C884CE}" dt="2025-09-18T09:29:53.201" v="441"/>
          <ac:spMkLst>
            <pc:docMk/>
            <pc:sldMk cId="3764006089" sldId="348"/>
            <ac:spMk id="14" creationId="{870223A7-93DD-A729-AB54-43AEBAF6693E}"/>
          </ac:spMkLst>
        </pc:spChg>
        <pc:spChg chg="del">
          <ac:chgData name="Rachel Randall" userId="1a363cfb-9357-4ad1-a70a-cf4053c2cdd4" providerId="ADAL" clId="{1A314A5A-8F96-4E83-83FF-B40A07C884CE}" dt="2025-09-18T09:29:22.818" v="409" actId="700"/>
          <ac:spMkLst>
            <pc:docMk/>
            <pc:sldMk cId="3764006089" sldId="348"/>
            <ac:spMk id="19" creationId="{DD6BC9EB-F181-48AB-BCA2-3D1DB20D2D87}"/>
          </ac:spMkLst>
        </pc:spChg>
        <pc:spChg chg="mod ord">
          <ac:chgData name="Rachel Randall" userId="1a363cfb-9357-4ad1-a70a-cf4053c2cdd4" providerId="ADAL" clId="{1A314A5A-8F96-4E83-83FF-B40A07C884CE}" dt="2025-09-18T09:29:22.818" v="409" actId="700"/>
          <ac:spMkLst>
            <pc:docMk/>
            <pc:sldMk cId="3764006089" sldId="348"/>
            <ac:spMk id="20" creationId="{CEF6666F-91D8-465E-B061-C98A8B21BF36}"/>
          </ac:spMkLst>
        </pc:spChg>
        <pc:spChg chg="mod ord">
          <ac:chgData name="Rachel Randall" userId="1a363cfb-9357-4ad1-a70a-cf4053c2cdd4" providerId="ADAL" clId="{1A314A5A-8F96-4E83-83FF-B40A07C884CE}" dt="2025-09-18T09:29:26.449" v="417" actId="20577"/>
          <ac:spMkLst>
            <pc:docMk/>
            <pc:sldMk cId="3764006089" sldId="348"/>
            <ac:spMk id="21" creationId="{D63AFDA0-C705-41A0-937C-1148383879EB}"/>
          </ac:spMkLst>
        </pc:spChg>
        <pc:spChg chg="del">
          <ac:chgData name="Rachel Randall" userId="1a363cfb-9357-4ad1-a70a-cf4053c2cdd4" providerId="ADAL" clId="{1A314A5A-8F96-4E83-83FF-B40A07C884CE}" dt="2025-09-18T09:29:22.818" v="409" actId="700"/>
          <ac:spMkLst>
            <pc:docMk/>
            <pc:sldMk cId="3764006089" sldId="348"/>
            <ac:spMk id="31" creationId="{D33AAA80-39DC-4020-9BFF-0718F35C7661}"/>
          </ac:spMkLst>
        </pc:spChg>
        <pc:spChg chg="del">
          <ac:chgData name="Rachel Randall" userId="1a363cfb-9357-4ad1-a70a-cf4053c2cdd4" providerId="ADAL" clId="{1A314A5A-8F96-4E83-83FF-B40A07C884CE}" dt="2025-09-18T09:29:22.818" v="409" actId="700"/>
          <ac:spMkLst>
            <pc:docMk/>
            <pc:sldMk cId="3764006089" sldId="348"/>
            <ac:spMk id="33" creationId="{1177F295-741F-4EFF-B0CA-BE69295ADA07}"/>
          </ac:spMkLst>
        </pc:spChg>
        <pc:grpChg chg="del">
          <ac:chgData name="Rachel Randall" userId="1a363cfb-9357-4ad1-a70a-cf4053c2cdd4" providerId="ADAL" clId="{1A314A5A-8F96-4E83-83FF-B40A07C884CE}" dt="2025-09-18T09:29:22.818" v="409" actId="700"/>
          <ac:grpSpMkLst>
            <pc:docMk/>
            <pc:sldMk cId="3764006089" sldId="348"/>
            <ac:grpSpMk id="7" creationId="{76582886-877C-4AEC-A77F-8055EB9A0CF9}"/>
          </ac:grpSpMkLst>
        </pc:grpChg>
        <pc:cxnChg chg="del">
          <ac:chgData name="Rachel Randall" userId="1a363cfb-9357-4ad1-a70a-cf4053c2cdd4" providerId="ADAL" clId="{1A314A5A-8F96-4E83-83FF-B40A07C884CE}" dt="2025-09-18T09:29:22.818" v="409" actId="700"/>
          <ac:cxnSpMkLst>
            <pc:docMk/>
            <pc:sldMk cId="3764006089" sldId="348"/>
            <ac:cxnSpMk id="32" creationId="{C9C5D90B-7EE3-4D26-AB7D-A5A3A6E11203}"/>
          </ac:cxnSpMkLst>
        </pc:cxnChg>
      </pc:sldChg>
      <pc:sldChg chg="ord">
        <pc:chgData name="Rachel Randall" userId="1a363cfb-9357-4ad1-a70a-cf4053c2cdd4" providerId="ADAL" clId="{1A314A5A-8F96-4E83-83FF-B40A07C884CE}" dt="2025-09-18T09:28:44.501" v="404"/>
        <pc:sldMkLst>
          <pc:docMk/>
          <pc:sldMk cId="123729617" sldId="349"/>
        </pc:sldMkLst>
      </pc:sldChg>
      <pc:sldChg chg="del">
        <pc:chgData name="Rachel Randall" userId="1a363cfb-9357-4ad1-a70a-cf4053c2cdd4" providerId="ADAL" clId="{1A314A5A-8F96-4E83-83FF-B40A07C884CE}" dt="2025-09-18T08:13:52.637" v="2" actId="2696"/>
        <pc:sldMkLst>
          <pc:docMk/>
          <pc:sldMk cId="294380325" sldId="350"/>
        </pc:sldMkLst>
      </pc:sldChg>
      <pc:sldChg chg="addSp modSp add mod">
        <pc:chgData name="Rachel Randall" userId="1a363cfb-9357-4ad1-a70a-cf4053c2cdd4" providerId="ADAL" clId="{1A314A5A-8F96-4E83-83FF-B40A07C884CE}" dt="2025-09-18T09:24:28.245" v="380" actId="1076"/>
        <pc:sldMkLst>
          <pc:docMk/>
          <pc:sldMk cId="2999332420" sldId="350"/>
        </pc:sldMkLst>
        <pc:spChg chg="mod">
          <ac:chgData name="Rachel Randall" userId="1a363cfb-9357-4ad1-a70a-cf4053c2cdd4" providerId="ADAL" clId="{1A314A5A-8F96-4E83-83FF-B40A07C884CE}" dt="2025-09-18T08:34:49.535" v="292" actId="20577"/>
          <ac:spMkLst>
            <pc:docMk/>
            <pc:sldMk cId="2999332420" sldId="350"/>
            <ac:spMk id="2" creationId="{3AFE0E97-B09B-9E81-66DB-879A19703476}"/>
          </ac:spMkLst>
        </pc:spChg>
        <pc:picChg chg="add mod">
          <ac:chgData name="Rachel Randall" userId="1a363cfb-9357-4ad1-a70a-cf4053c2cdd4" providerId="ADAL" clId="{1A314A5A-8F96-4E83-83FF-B40A07C884CE}" dt="2025-09-18T09:24:19.618" v="378" actId="1076"/>
          <ac:picMkLst>
            <pc:docMk/>
            <pc:sldMk cId="2999332420" sldId="350"/>
            <ac:picMk id="3" creationId="{D645FAFA-33D8-086B-DE56-25B7A7666A5F}"/>
          </ac:picMkLst>
        </pc:picChg>
        <pc:picChg chg="add mod">
          <ac:chgData name="Rachel Randall" userId="1a363cfb-9357-4ad1-a70a-cf4053c2cdd4" providerId="ADAL" clId="{1A314A5A-8F96-4E83-83FF-B40A07C884CE}" dt="2025-09-18T09:24:28.245" v="380" actId="1076"/>
          <ac:picMkLst>
            <pc:docMk/>
            <pc:sldMk cId="2999332420" sldId="350"/>
            <ac:picMk id="13" creationId="{8BC37883-FC01-492F-86F5-310A15607EB8}"/>
          </ac:picMkLst>
        </pc:picChg>
      </pc:sldChg>
      <pc:sldChg chg="addSp delSp modSp new mod">
        <pc:chgData name="Rachel Randall" userId="1a363cfb-9357-4ad1-a70a-cf4053c2cdd4" providerId="ADAL" clId="{1A314A5A-8F96-4E83-83FF-B40A07C884CE}" dt="2025-09-18T09:02:20.915" v="308" actId="21"/>
        <pc:sldMkLst>
          <pc:docMk/>
          <pc:sldMk cId="3090736668" sldId="351"/>
        </pc:sldMkLst>
        <pc:spChg chg="del mod">
          <ac:chgData name="Rachel Randall" userId="1a363cfb-9357-4ad1-a70a-cf4053c2cdd4" providerId="ADAL" clId="{1A314A5A-8F96-4E83-83FF-B40A07C884CE}" dt="2025-09-18T09:02:20.915" v="308" actId="21"/>
          <ac:spMkLst>
            <pc:docMk/>
            <pc:sldMk cId="3090736668" sldId="351"/>
            <ac:spMk id="2" creationId="{D9825574-18DD-DDC0-3E07-92A2F4D3DE6A}"/>
          </ac:spMkLst>
        </pc:spChg>
        <pc:spChg chg="del">
          <ac:chgData name="Rachel Randall" userId="1a363cfb-9357-4ad1-a70a-cf4053c2cdd4" providerId="ADAL" clId="{1A314A5A-8F96-4E83-83FF-B40A07C884CE}" dt="2025-09-18T09:02:06.356" v="305" actId="22"/>
          <ac:spMkLst>
            <pc:docMk/>
            <pc:sldMk cId="3090736668" sldId="351"/>
            <ac:spMk id="3" creationId="{DC5BA386-270A-4D01-A18E-A26E7EDB5E12}"/>
          </ac:spMkLst>
        </pc:spChg>
        <pc:picChg chg="add mod ord">
          <ac:chgData name="Rachel Randall" userId="1a363cfb-9357-4ad1-a70a-cf4053c2cdd4" providerId="ADAL" clId="{1A314A5A-8F96-4E83-83FF-B40A07C884CE}" dt="2025-09-18T09:02:14.191" v="306" actId="14100"/>
          <ac:picMkLst>
            <pc:docMk/>
            <pc:sldMk cId="3090736668" sldId="351"/>
            <ac:picMk id="5" creationId="{841D12BE-215E-5FC9-0D9B-2D0702663647}"/>
          </ac:picMkLst>
        </pc:picChg>
      </pc:sldChg>
      <pc:sldChg chg="addSp modSp add mod">
        <pc:chgData name="Rachel Randall" userId="1a363cfb-9357-4ad1-a70a-cf4053c2cdd4" providerId="ADAL" clId="{1A314A5A-8F96-4E83-83FF-B40A07C884CE}" dt="2025-09-18T09:15:37.088" v="361" actId="14100"/>
        <pc:sldMkLst>
          <pc:docMk/>
          <pc:sldMk cId="1027802709" sldId="352"/>
        </pc:sldMkLst>
        <pc:spChg chg="mod">
          <ac:chgData name="Rachel Randall" userId="1a363cfb-9357-4ad1-a70a-cf4053c2cdd4" providerId="ADAL" clId="{1A314A5A-8F96-4E83-83FF-B40A07C884CE}" dt="2025-09-18T09:09:05.109" v="353" actId="20577"/>
          <ac:spMkLst>
            <pc:docMk/>
            <pc:sldMk cId="1027802709" sldId="352"/>
            <ac:spMk id="20" creationId="{0767284B-8061-6025-C79D-8F47116CFED7}"/>
          </ac:spMkLst>
        </pc:spChg>
        <pc:spChg chg="mod">
          <ac:chgData name="Rachel Randall" userId="1a363cfb-9357-4ad1-a70a-cf4053c2cdd4" providerId="ADAL" clId="{1A314A5A-8F96-4E83-83FF-B40A07C884CE}" dt="2025-09-18T09:09:09.183" v="354" actId="20577"/>
          <ac:spMkLst>
            <pc:docMk/>
            <pc:sldMk cId="1027802709" sldId="352"/>
            <ac:spMk id="21" creationId="{886F2168-E1F3-4CAB-1A7B-6D0CA5210729}"/>
          </ac:spMkLst>
        </pc:spChg>
        <pc:picChg chg="add mod">
          <ac:chgData name="Rachel Randall" userId="1a363cfb-9357-4ad1-a70a-cf4053c2cdd4" providerId="ADAL" clId="{1A314A5A-8F96-4E83-83FF-B40A07C884CE}" dt="2025-09-18T09:15:25.985" v="358" actId="1076"/>
          <ac:picMkLst>
            <pc:docMk/>
            <pc:sldMk cId="1027802709" sldId="352"/>
            <ac:picMk id="12" creationId="{F7E3D3AD-2AF8-2873-5F77-03FEBCBD0A99}"/>
          </ac:picMkLst>
        </pc:picChg>
        <pc:picChg chg="add mod">
          <ac:chgData name="Rachel Randall" userId="1a363cfb-9357-4ad1-a70a-cf4053c2cdd4" providerId="ADAL" clId="{1A314A5A-8F96-4E83-83FF-B40A07C884CE}" dt="2025-09-18T09:15:37.088" v="361" actId="14100"/>
          <ac:picMkLst>
            <pc:docMk/>
            <pc:sldMk cId="1027802709" sldId="352"/>
            <ac:picMk id="14" creationId="{F3B42EC3-1DF7-3AB7-4A6E-5A1E69FABDCD}"/>
          </ac:picMkLst>
        </pc:picChg>
      </pc:sldChg>
      <pc:sldChg chg="addSp delSp modSp add mod ord">
        <pc:chgData name="Rachel Randall" userId="1a363cfb-9357-4ad1-a70a-cf4053c2cdd4" providerId="ADAL" clId="{1A314A5A-8F96-4E83-83FF-B40A07C884CE}" dt="2025-09-18T09:28:17.129" v="402"/>
        <pc:sldMkLst>
          <pc:docMk/>
          <pc:sldMk cId="2232291756" sldId="353"/>
        </pc:sldMkLst>
        <pc:picChg chg="add del">
          <ac:chgData name="Rachel Randall" userId="1a363cfb-9357-4ad1-a70a-cf4053c2cdd4" providerId="ADAL" clId="{1A314A5A-8F96-4E83-83FF-B40A07C884CE}" dt="2025-09-18T09:18:28.266" v="365" actId="21"/>
          <ac:picMkLst>
            <pc:docMk/>
            <pc:sldMk cId="2232291756" sldId="353"/>
            <ac:picMk id="3" creationId="{C687A117-06E5-44F8-2055-76F7E1301E11}"/>
          </ac:picMkLst>
        </pc:picChg>
        <pc:picChg chg="del">
          <ac:chgData name="Rachel Randall" userId="1a363cfb-9357-4ad1-a70a-cf4053c2cdd4" providerId="ADAL" clId="{1A314A5A-8F96-4E83-83FF-B40A07C884CE}" dt="2025-09-18T09:18:17.740" v="363" actId="21"/>
          <ac:picMkLst>
            <pc:docMk/>
            <pc:sldMk cId="2232291756" sldId="353"/>
            <ac:picMk id="14" creationId="{E2E26027-ED94-B416-C7FF-D0D8A30BC803}"/>
          </ac:picMkLst>
        </pc:picChg>
        <pc:picChg chg="add mod">
          <ac:chgData name="Rachel Randall" userId="1a363cfb-9357-4ad1-a70a-cf4053c2cdd4" providerId="ADAL" clId="{1A314A5A-8F96-4E83-83FF-B40A07C884CE}" dt="2025-09-18T09:18:48.331" v="368" actId="1076"/>
          <ac:picMkLst>
            <pc:docMk/>
            <pc:sldMk cId="2232291756" sldId="353"/>
            <ac:picMk id="18" creationId="{895D5DB5-F4D3-A479-D2D3-AF514826D5B0}"/>
          </ac:picMkLst>
        </pc:picChg>
      </pc:sldChg>
      <pc:sldChg chg="addSp delSp modSp new mod ord">
        <pc:chgData name="Rachel Randall" userId="1a363cfb-9357-4ad1-a70a-cf4053c2cdd4" providerId="ADAL" clId="{1A314A5A-8F96-4E83-83FF-B40A07C884CE}" dt="2025-09-18T09:28:06.949" v="400"/>
        <pc:sldMkLst>
          <pc:docMk/>
          <pc:sldMk cId="3871157897" sldId="354"/>
        </pc:sldMkLst>
        <pc:spChg chg="del">
          <ac:chgData name="Rachel Randall" userId="1a363cfb-9357-4ad1-a70a-cf4053c2cdd4" providerId="ADAL" clId="{1A314A5A-8F96-4E83-83FF-B40A07C884CE}" dt="2025-09-18T09:20:24.120" v="370" actId="22"/>
          <ac:spMkLst>
            <pc:docMk/>
            <pc:sldMk cId="3871157897" sldId="354"/>
            <ac:spMk id="3" creationId="{3EEA3787-0075-9100-7CEF-D47950A59F5F}"/>
          </ac:spMkLst>
        </pc:spChg>
        <pc:picChg chg="add mod ord">
          <ac:chgData name="Rachel Randall" userId="1a363cfb-9357-4ad1-a70a-cf4053c2cdd4" providerId="ADAL" clId="{1A314A5A-8F96-4E83-83FF-B40A07C884CE}" dt="2025-09-18T09:21:17.911" v="372" actId="14100"/>
          <ac:picMkLst>
            <pc:docMk/>
            <pc:sldMk cId="3871157897" sldId="354"/>
            <ac:picMk id="5" creationId="{621CC0F5-5448-6F6E-625A-1D7F75654830}"/>
          </ac:picMkLst>
        </pc:picChg>
        <pc:picChg chg="add mod">
          <ac:chgData name="Rachel Randall" userId="1a363cfb-9357-4ad1-a70a-cf4053c2cdd4" providerId="ADAL" clId="{1A314A5A-8F96-4E83-83FF-B40A07C884CE}" dt="2025-09-18T09:21:26.935" v="374" actId="1076"/>
          <ac:picMkLst>
            <pc:docMk/>
            <pc:sldMk cId="3871157897" sldId="354"/>
            <ac:picMk id="7" creationId="{23C6CB04-B92C-AF96-68D1-B3B162152DD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BFB18CC-1F8E-47D9-B79A-CE12D3E1FFD4}" type="datetimeFigureOut">
              <a:rPr lang="en-GB" smtClean="0"/>
              <a:t>18/09/2025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7120045-1F2B-480D-85E8-E403A6CED817}" type="slidenum">
              <a:rPr lang="en-GB" smtClean="0"/>
              <a:t>‹#›</a:t>
            </a:fld>
            <a:endParaRPr lang="en-GB"/>
          </a:p>
        </p:txBody>
      </p:sp>
    </p:spTree>
    <p:extLst>
      <p:ext uri="{BB962C8B-B14F-4D97-AF65-F5344CB8AC3E}">
        <p14:creationId xmlns:p14="http://schemas.microsoft.com/office/powerpoint/2010/main" val="4902363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AA7EAE9-E530-4BA1-974B-984EDD0741E4}" type="datetimeFigureOut">
              <a:rPr lang="en-GB" smtClean="0"/>
              <a:t>18/09/2025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75787178-01F7-47DB-89EE-CC7BBB62E5A7}" type="slidenum">
              <a:rPr lang="en-GB" smtClean="0"/>
              <a:t>‹#›</a:t>
            </a:fld>
            <a:endParaRPr lang="en-GB"/>
          </a:p>
        </p:txBody>
      </p:sp>
    </p:spTree>
    <p:extLst>
      <p:ext uri="{BB962C8B-B14F-4D97-AF65-F5344CB8AC3E}">
        <p14:creationId xmlns:p14="http://schemas.microsoft.com/office/powerpoint/2010/main" val="2103704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early years foundation stage (EYFS) statutory framework is mandatory for all early years settings. It sets the standards that all early years providers must meet to ensure that children learn and develop well, and are kept healthy and safe.</a:t>
            </a:r>
            <a:endParaRPr lang="en-GB" dirty="0"/>
          </a:p>
        </p:txBody>
      </p:sp>
      <p:sp>
        <p:nvSpPr>
          <p:cNvPr id="4" name="Slide Number Placeholder 3"/>
          <p:cNvSpPr>
            <a:spLocks noGrp="1"/>
          </p:cNvSpPr>
          <p:nvPr>
            <p:ph type="sldNum" sz="quarter" idx="5"/>
          </p:nvPr>
        </p:nvSpPr>
        <p:spPr/>
        <p:txBody>
          <a:bodyPr/>
          <a:lstStyle/>
          <a:p>
            <a:fld id="{75787178-01F7-47DB-89EE-CC7BBB62E5A7}" type="slidenum">
              <a:rPr lang="en-GB" smtClean="0"/>
              <a:t>2</a:t>
            </a:fld>
            <a:endParaRPr lang="en-GB"/>
          </a:p>
        </p:txBody>
      </p:sp>
    </p:spTree>
    <p:extLst>
      <p:ext uri="{BB962C8B-B14F-4D97-AF65-F5344CB8AC3E}">
        <p14:creationId xmlns:p14="http://schemas.microsoft.com/office/powerpoint/2010/main" val="2872125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844013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368042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388074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3144328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1793390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1098877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2328061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2189575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371174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1757108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21551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7080901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732214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950928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1001748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779A23-BA55-4D4D-B765-1E659AF56130}" type="datetimeFigureOut">
              <a:rPr lang="en-GB" smtClean="0"/>
              <a:t>18/09/2025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0A810D-227F-4F85-949E-CBE2D5B5F719}" type="slidenum">
              <a:rPr lang="en-GB" smtClean="0"/>
              <a:t>‹#›</a:t>
            </a:fld>
            <a:endParaRPr lang="en-GB" dirty="0"/>
          </a:p>
        </p:txBody>
      </p:sp>
    </p:spTree>
    <p:extLst>
      <p:ext uri="{BB962C8B-B14F-4D97-AF65-F5344CB8AC3E}">
        <p14:creationId xmlns:p14="http://schemas.microsoft.com/office/powerpoint/2010/main" val="1139042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0779A23-BA55-4D4D-B765-1E659AF56130}" type="datetimeFigureOut">
              <a:rPr lang="en-GB" smtClean="0"/>
              <a:t>18/09/2025</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2C0A810D-227F-4F85-949E-CBE2D5B5F719}" type="slidenum">
              <a:rPr lang="en-GB" smtClean="0"/>
              <a:t>‹#›</a:t>
            </a:fld>
            <a:endParaRPr lang="en-GB" dirty="0"/>
          </a:p>
        </p:txBody>
      </p:sp>
    </p:spTree>
    <p:extLst>
      <p:ext uri="{BB962C8B-B14F-4D97-AF65-F5344CB8AC3E}">
        <p14:creationId xmlns:p14="http://schemas.microsoft.com/office/powerpoint/2010/main" val="854521258"/>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 id="2147483962" r:id="rId12"/>
    <p:sldLayoutId id="2147483963" r:id="rId13"/>
    <p:sldLayoutId id="2147483964" r:id="rId14"/>
    <p:sldLayoutId id="2147483965" r:id="rId15"/>
    <p:sldLayoutId id="214748396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standhillinfants.co.uk/"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5CEDCF-540E-4F78-B35E-0EA8938824C3}"/>
              </a:ext>
            </a:extLst>
          </p:cNvPr>
          <p:cNvSpPr>
            <a:spLocks noGrp="1"/>
          </p:cNvSpPr>
          <p:nvPr>
            <p:ph type="title"/>
          </p:nvPr>
        </p:nvSpPr>
        <p:spPr>
          <a:xfrm>
            <a:off x="539552" y="999460"/>
            <a:ext cx="4864297" cy="4479852"/>
          </a:xfrm>
        </p:spPr>
        <p:txBody>
          <a:bodyPr vert="horz" lIns="91440" tIns="45720" rIns="91440" bIns="45720" rtlCol="0" anchor="ctr">
            <a:normAutofit/>
          </a:bodyPr>
          <a:lstStyle/>
          <a:p>
            <a:pPr algn="ctr"/>
            <a:r>
              <a:rPr lang="en-US" sz="5400" dirty="0">
                <a:solidFill>
                  <a:schemeClr val="tx1"/>
                </a:solidFill>
                <a:latin typeface="Sassoon Infant Std" panose="020B0503020103030203" pitchFamily="34" charset="0"/>
              </a:rPr>
              <a:t>Welcome to</a:t>
            </a:r>
            <a:br>
              <a:rPr lang="en-US" sz="5400" dirty="0">
                <a:solidFill>
                  <a:schemeClr val="tx1"/>
                </a:solidFill>
                <a:latin typeface="Sassoon Infant Std" panose="020B0503020103030203" pitchFamily="34" charset="0"/>
              </a:rPr>
            </a:br>
            <a:br>
              <a:rPr lang="en-US" sz="5400" dirty="0">
                <a:solidFill>
                  <a:schemeClr val="tx1"/>
                </a:solidFill>
                <a:latin typeface="Sassoon Infant Std" panose="020B0503020103030203" pitchFamily="34" charset="0"/>
              </a:rPr>
            </a:br>
            <a:r>
              <a:rPr lang="en-US" sz="5400" dirty="0">
                <a:solidFill>
                  <a:schemeClr val="tx1"/>
                </a:solidFill>
                <a:latin typeface="Sassoon Infant Std" panose="020B0503020103030203" pitchFamily="34" charset="0"/>
              </a:rPr>
              <a:t>F2 Expectations </a:t>
            </a:r>
            <a:br>
              <a:rPr lang="en-US" sz="5400" dirty="0">
                <a:solidFill>
                  <a:schemeClr val="tx1"/>
                </a:solidFill>
                <a:latin typeface="Sassoon Infant Std" panose="020B0503020103030203" pitchFamily="34" charset="0"/>
              </a:rPr>
            </a:br>
            <a:r>
              <a:rPr lang="en-US" sz="5400" dirty="0">
                <a:solidFill>
                  <a:schemeClr val="tx1"/>
                </a:solidFill>
                <a:latin typeface="Sassoon Infant Std" panose="020B0503020103030203" pitchFamily="34" charset="0"/>
              </a:rPr>
              <a:t>Information</a:t>
            </a:r>
            <a:br>
              <a:rPr lang="en-US" sz="5400" dirty="0">
                <a:solidFill>
                  <a:schemeClr val="tx1"/>
                </a:solidFill>
                <a:latin typeface="Sassoon Infant Std" panose="020B0503020103030203" pitchFamily="34" charset="0"/>
              </a:rPr>
            </a:br>
            <a:r>
              <a:rPr lang="en-US" sz="5400" dirty="0">
                <a:solidFill>
                  <a:schemeClr val="tx1"/>
                </a:solidFill>
                <a:latin typeface="Sassoon Infant Std" panose="020B0503020103030203" pitchFamily="34" charset="0"/>
              </a:rPr>
              <a:t>Sept 2025</a:t>
            </a:r>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Image preview">
            <a:extLst>
              <a:ext uri="{FF2B5EF4-FFF2-40B4-BE49-F238E27FC236}">
                <a16:creationId xmlns:a16="http://schemas.microsoft.com/office/drawing/2014/main" id="{E84968E3-8465-45BB-9531-952AB0F708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507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78F2A22-F152-F88E-6453-7742F57312E9}"/>
            </a:ext>
          </a:extLst>
        </p:cNvPr>
        <p:cNvGrpSpPr/>
        <p:nvPr/>
      </p:nvGrpSpPr>
      <p:grpSpPr>
        <a:xfrm>
          <a:off x="0" y="0"/>
          <a:ext cx="0" cy="0"/>
          <a:chOff x="0" y="0"/>
          <a:chExt cx="0" cy="0"/>
        </a:xfrm>
      </p:grpSpPr>
      <p:grpSp>
        <p:nvGrpSpPr>
          <p:cNvPr id="7" name="Group 6">
            <a:extLst>
              <a:ext uri="{FF2B5EF4-FFF2-40B4-BE49-F238E27FC236}">
                <a16:creationId xmlns:a16="http://schemas.microsoft.com/office/drawing/2014/main" id="{27D8F9AF-ECBF-173C-6AD6-7F553A975B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8D533849-5AB9-FAE1-1CE3-1CBE30ACCE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F25592FE-4E03-9C51-2A3D-CCD33EBECA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9897F8A7-942A-59BF-053B-B1E40F2B50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C95B50ED-A805-C010-F6E5-A116244663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9D97C16A-039D-32E5-0D56-3F8224AB4C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ECCEA616-F79A-AB9B-F29B-0BA4158DE6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31730C65-9E25-E124-6369-8D3707286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5CAD3332-7F5D-E911-C2A2-C0591ACCB0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0E10DDE5-6062-6AD4-D0C0-7BD32BC7E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182F1C2D-C05B-AD9A-C68D-19DB82ECB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8B9E58D6-A4F2-91BD-49E0-734DF397F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FE0E97-B09B-9E81-66DB-879A19703476}"/>
              </a:ext>
            </a:extLst>
          </p:cNvPr>
          <p:cNvSpPr>
            <a:spLocks noGrp="1"/>
          </p:cNvSpPr>
          <p:nvPr>
            <p:ph type="title"/>
          </p:nvPr>
        </p:nvSpPr>
        <p:spPr>
          <a:xfrm>
            <a:off x="539552" y="999460"/>
            <a:ext cx="7384053" cy="4479852"/>
          </a:xfrm>
        </p:spPr>
        <p:txBody>
          <a:bodyPr vert="horz" lIns="91440" tIns="45720" rIns="91440" bIns="45720" rtlCol="0" anchor="ctr">
            <a:normAutofit/>
          </a:bodyPr>
          <a:lstStyle/>
          <a:p>
            <a:r>
              <a:rPr lang="en-US" sz="5400" dirty="0">
                <a:solidFill>
                  <a:schemeClr val="tx1"/>
                </a:solidFill>
                <a:latin typeface="Sassoon Infant Std" panose="020B0503020103030203" pitchFamily="34" charset="0"/>
              </a:rPr>
              <a:t>Aims</a:t>
            </a:r>
            <a:br>
              <a:rPr lang="en-US" sz="5400" dirty="0">
                <a:solidFill>
                  <a:schemeClr val="tx1"/>
                </a:solidFill>
                <a:latin typeface="Sassoon Infant Std" panose="020B0503020103030203" pitchFamily="34" charset="0"/>
              </a:rPr>
            </a:br>
            <a:r>
              <a:rPr lang="en-US" sz="2400" dirty="0">
                <a:solidFill>
                  <a:schemeClr val="tx1"/>
                </a:solidFill>
                <a:latin typeface="Sassoon Infant Std" panose="020B0503020103030203" pitchFamily="34" charset="0"/>
              </a:rPr>
              <a:t>To give you an understanding of the Early Years curriculum.</a:t>
            </a:r>
            <a:br>
              <a:rPr lang="en-US" sz="2400" dirty="0">
                <a:solidFill>
                  <a:schemeClr val="tx1"/>
                </a:solidFill>
                <a:latin typeface="Sassoon Infant Std" panose="020B0503020103030203" pitchFamily="34" charset="0"/>
              </a:rPr>
            </a:br>
            <a:r>
              <a:rPr lang="en-US" sz="2400" dirty="0">
                <a:solidFill>
                  <a:schemeClr val="tx1"/>
                </a:solidFill>
                <a:latin typeface="Sassoon Infant Std" panose="020B0503020103030203" pitchFamily="34" charset="0"/>
              </a:rPr>
              <a:t>To give you an idea of how we help the children learn.</a:t>
            </a:r>
            <a:br>
              <a:rPr lang="en-US" sz="2400" dirty="0">
                <a:solidFill>
                  <a:schemeClr val="tx1"/>
                </a:solidFill>
                <a:latin typeface="Sassoon Infant Std" panose="020B0503020103030203" pitchFamily="34" charset="0"/>
              </a:rPr>
            </a:br>
            <a:r>
              <a:rPr lang="en-US" sz="2400" dirty="0">
                <a:solidFill>
                  <a:schemeClr val="tx1"/>
                </a:solidFill>
                <a:latin typeface="Sassoon Infant Std" panose="020B0503020103030203" pitchFamily="34" charset="0"/>
              </a:rPr>
              <a:t>To share expectations.</a:t>
            </a:r>
          </a:p>
        </p:txBody>
      </p:sp>
      <p:sp>
        <p:nvSpPr>
          <p:cNvPr id="31" name="Isosceles Triangle 20">
            <a:extLst>
              <a:ext uri="{FF2B5EF4-FFF2-40B4-BE49-F238E27FC236}">
                <a16:creationId xmlns:a16="http://schemas.microsoft.com/office/drawing/2014/main" id="{D69C323D-F0A7-29A2-B343-4EC56D71E2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702F7EB8-B808-F837-1D22-441AB362EC3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74769CD4-A232-1548-4C63-94DF0BBCC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Image preview">
            <a:extLst>
              <a:ext uri="{FF2B5EF4-FFF2-40B4-BE49-F238E27FC236}">
                <a16:creationId xmlns:a16="http://schemas.microsoft.com/office/drawing/2014/main" id="{D86F69B2-A698-609B-059B-4EAE015656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645FAFA-33D8-086B-DE56-25B7A7666A5F}"/>
              </a:ext>
            </a:extLst>
          </p:cNvPr>
          <p:cNvPicPr>
            <a:picLocks noChangeAspect="1"/>
          </p:cNvPicPr>
          <p:nvPr/>
        </p:nvPicPr>
        <p:blipFill>
          <a:blip r:embed="rId4"/>
          <a:stretch>
            <a:fillRect/>
          </a:stretch>
        </p:blipFill>
        <p:spPr>
          <a:xfrm>
            <a:off x="5963028" y="3986013"/>
            <a:ext cx="2871987" cy="2871987"/>
          </a:xfrm>
          <a:prstGeom prst="rect">
            <a:avLst/>
          </a:prstGeom>
        </p:spPr>
      </p:pic>
      <p:pic>
        <p:nvPicPr>
          <p:cNvPr id="13" name="Picture 12">
            <a:extLst>
              <a:ext uri="{FF2B5EF4-FFF2-40B4-BE49-F238E27FC236}">
                <a16:creationId xmlns:a16="http://schemas.microsoft.com/office/drawing/2014/main" id="{8BC37883-FC01-492F-86F5-310A15607EB8}"/>
              </a:ext>
            </a:extLst>
          </p:cNvPr>
          <p:cNvPicPr>
            <a:picLocks noChangeAspect="1"/>
          </p:cNvPicPr>
          <p:nvPr/>
        </p:nvPicPr>
        <p:blipFill>
          <a:blip r:embed="rId5"/>
          <a:stretch>
            <a:fillRect/>
          </a:stretch>
        </p:blipFill>
        <p:spPr>
          <a:xfrm>
            <a:off x="2898234" y="260051"/>
            <a:ext cx="2872989" cy="2118544"/>
          </a:xfrm>
          <a:prstGeom prst="rect">
            <a:avLst/>
          </a:prstGeom>
        </p:spPr>
      </p:pic>
    </p:spTree>
    <p:extLst>
      <p:ext uri="{BB962C8B-B14F-4D97-AF65-F5344CB8AC3E}">
        <p14:creationId xmlns:p14="http://schemas.microsoft.com/office/powerpoint/2010/main" val="2999332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B5CEDCF-540E-4F78-B35E-0EA8938824C3}"/>
              </a:ext>
            </a:extLst>
          </p:cNvPr>
          <p:cNvSpPr>
            <a:spLocks noGrp="1"/>
          </p:cNvSpPr>
          <p:nvPr>
            <p:ph type="title"/>
          </p:nvPr>
        </p:nvSpPr>
        <p:spPr>
          <a:xfrm>
            <a:off x="806271" y="1350985"/>
            <a:ext cx="7560840" cy="5271940"/>
          </a:xfrm>
          <a:solidFill>
            <a:schemeClr val="bg1"/>
          </a:solidFill>
        </p:spPr>
        <p:txBody>
          <a:bodyPr vert="horz" lIns="91440" tIns="45720" rIns="91440" bIns="45720" rtlCol="0" anchor="ctr">
            <a:noAutofit/>
          </a:bodyPr>
          <a:lstStyle/>
          <a:p>
            <a:br>
              <a:rPr lang="en-US" sz="3200" dirty="0">
                <a:solidFill>
                  <a:schemeClr val="tx1"/>
                </a:solidFill>
              </a:rPr>
            </a:br>
            <a:r>
              <a:rPr lang="en-US" sz="2800" u="sng" dirty="0">
                <a:solidFill>
                  <a:schemeClr val="tx1"/>
                </a:solidFill>
              </a:rPr>
              <a:t>Staff </a:t>
            </a:r>
            <a:br>
              <a:rPr lang="en-US" sz="2800" dirty="0">
                <a:solidFill>
                  <a:schemeClr val="tx1"/>
                </a:solidFill>
              </a:rPr>
            </a:br>
            <a:br>
              <a:rPr lang="en-US" sz="2800" dirty="0">
                <a:solidFill>
                  <a:schemeClr val="tx1"/>
                </a:solidFill>
              </a:rPr>
            </a:br>
            <a:r>
              <a:rPr lang="en-US" sz="2400" dirty="0">
                <a:solidFill>
                  <a:schemeClr val="tx1"/>
                </a:solidFill>
              </a:rPr>
              <a:t>Class 1 – </a:t>
            </a:r>
            <a:br>
              <a:rPr lang="en-US" sz="2400" dirty="0">
                <a:solidFill>
                  <a:schemeClr val="tx1"/>
                </a:solidFill>
              </a:rPr>
            </a:br>
            <a:r>
              <a:rPr lang="en-US" sz="2400" b="1" i="1" dirty="0">
                <a:solidFill>
                  <a:schemeClr val="tx1"/>
                </a:solidFill>
              </a:rPr>
              <a:t>Miss Randall</a:t>
            </a:r>
            <a:br>
              <a:rPr lang="en-US" sz="2400" dirty="0">
                <a:solidFill>
                  <a:schemeClr val="tx1"/>
                </a:solidFill>
              </a:rPr>
            </a:br>
            <a:r>
              <a:rPr lang="en-US" sz="2400" dirty="0" err="1">
                <a:solidFill>
                  <a:schemeClr val="tx1"/>
                </a:solidFill>
              </a:rPr>
              <a:t>Mrs</a:t>
            </a:r>
            <a:r>
              <a:rPr lang="en-US" sz="2400" dirty="0">
                <a:solidFill>
                  <a:schemeClr val="tx1"/>
                </a:solidFill>
              </a:rPr>
              <a:t> Rickman</a:t>
            </a:r>
            <a:br>
              <a:rPr lang="en-US" sz="2400" dirty="0">
                <a:solidFill>
                  <a:schemeClr val="tx1"/>
                </a:solidFill>
              </a:rPr>
            </a:br>
            <a:r>
              <a:rPr lang="en-US" sz="2400" dirty="0" err="1">
                <a:solidFill>
                  <a:schemeClr val="tx1"/>
                </a:solidFill>
              </a:rPr>
              <a:t>Ms</a:t>
            </a:r>
            <a:r>
              <a:rPr lang="en-US" sz="2400" dirty="0">
                <a:solidFill>
                  <a:schemeClr val="tx1"/>
                </a:solidFill>
              </a:rPr>
              <a:t> </a:t>
            </a:r>
            <a:r>
              <a:rPr lang="en-US" sz="2400" dirty="0" err="1">
                <a:solidFill>
                  <a:schemeClr val="tx1"/>
                </a:solidFill>
              </a:rPr>
              <a:t>Wollacott</a:t>
            </a:r>
            <a:br>
              <a:rPr lang="en-US" sz="2400" dirty="0">
                <a:solidFill>
                  <a:schemeClr val="tx1"/>
                </a:solidFill>
              </a:rPr>
            </a:br>
            <a:br>
              <a:rPr lang="en-US" sz="2400" dirty="0">
                <a:solidFill>
                  <a:schemeClr val="tx1"/>
                </a:solidFill>
              </a:rPr>
            </a:br>
            <a:br>
              <a:rPr lang="en-US" sz="2400" dirty="0">
                <a:solidFill>
                  <a:schemeClr val="tx1"/>
                </a:solidFill>
              </a:rPr>
            </a:br>
            <a:r>
              <a:rPr lang="en-US" sz="2400" dirty="0">
                <a:solidFill>
                  <a:schemeClr val="tx1"/>
                </a:solidFill>
              </a:rPr>
              <a:t>Other adults:</a:t>
            </a:r>
            <a:br>
              <a:rPr lang="en-US" sz="2400" dirty="0">
                <a:solidFill>
                  <a:schemeClr val="tx1"/>
                </a:solidFill>
              </a:rPr>
            </a:br>
            <a:r>
              <a:rPr lang="en-US" sz="2400" dirty="0" err="1">
                <a:solidFill>
                  <a:schemeClr val="tx1"/>
                </a:solidFill>
              </a:rPr>
              <a:t>Mrs</a:t>
            </a:r>
            <a:r>
              <a:rPr lang="en-US" sz="2400" dirty="0">
                <a:solidFill>
                  <a:schemeClr val="tx1"/>
                </a:solidFill>
              </a:rPr>
              <a:t> Shelley (PE on Wednesday/Next Level enrichments)</a:t>
            </a:r>
            <a:br>
              <a:rPr lang="en-US" sz="2400" dirty="0">
                <a:solidFill>
                  <a:schemeClr val="tx1"/>
                </a:solidFill>
              </a:rPr>
            </a:br>
            <a:r>
              <a:rPr lang="en-US" sz="2400" dirty="0" err="1">
                <a:solidFill>
                  <a:schemeClr val="tx1"/>
                </a:solidFill>
              </a:rPr>
              <a:t>Mrs</a:t>
            </a:r>
            <a:r>
              <a:rPr lang="en-US" sz="2400" dirty="0">
                <a:solidFill>
                  <a:schemeClr val="tx1"/>
                </a:solidFill>
              </a:rPr>
              <a:t> Brenning</a:t>
            </a:r>
            <a:br>
              <a:rPr lang="en-US" sz="2400" dirty="0">
                <a:solidFill>
                  <a:schemeClr val="tx1"/>
                </a:solidFill>
              </a:rPr>
            </a:br>
            <a:br>
              <a:rPr lang="en-US" sz="2400" dirty="0">
                <a:solidFill>
                  <a:schemeClr val="tx1"/>
                </a:solidFill>
              </a:rPr>
            </a:br>
            <a:br>
              <a:rPr lang="en-US" sz="2400" dirty="0">
                <a:solidFill>
                  <a:schemeClr val="tx1"/>
                </a:solidFill>
              </a:rPr>
            </a:br>
            <a:br>
              <a:rPr lang="en-US" sz="2800" dirty="0">
                <a:solidFill>
                  <a:schemeClr val="tx1"/>
                </a:solidFill>
              </a:rPr>
            </a:br>
            <a:br>
              <a:rPr lang="en-US" sz="3200" dirty="0">
                <a:solidFill>
                  <a:schemeClr val="tx1"/>
                </a:solidFill>
              </a:rPr>
            </a:br>
            <a:br>
              <a:rPr lang="en-US" sz="3200" dirty="0">
                <a:solidFill>
                  <a:schemeClr val="tx1"/>
                </a:solidFill>
              </a:rPr>
            </a:br>
            <a:br>
              <a:rPr lang="en-US" sz="3200" dirty="0">
                <a:solidFill>
                  <a:schemeClr val="tx1"/>
                </a:solidFill>
              </a:rPr>
            </a:br>
            <a:endParaRPr lang="en-US" sz="3200" dirty="0">
              <a:solidFill>
                <a:schemeClr val="tx1"/>
              </a:solidFill>
            </a:endParaRPr>
          </a:p>
        </p:txBody>
      </p:sp>
      <p:pic>
        <p:nvPicPr>
          <p:cNvPr id="20" name="Picture 2" descr="Image preview">
            <a:extLst>
              <a:ext uri="{FF2B5EF4-FFF2-40B4-BE49-F238E27FC236}">
                <a16:creationId xmlns:a16="http://schemas.microsoft.com/office/drawing/2014/main" id="{F6BE86EF-B26B-429E-BF83-F1EB55435F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163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1" name="Picture 2" descr="Image preview">
            <a:extLst>
              <a:ext uri="{FF2B5EF4-FFF2-40B4-BE49-F238E27FC236}">
                <a16:creationId xmlns:a16="http://schemas.microsoft.com/office/drawing/2014/main" id="{D04D7A18-F198-4755-9FED-0B15A02276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3" name="Title 1">
            <a:extLst>
              <a:ext uri="{FF2B5EF4-FFF2-40B4-BE49-F238E27FC236}">
                <a16:creationId xmlns:a16="http://schemas.microsoft.com/office/drawing/2014/main" id="{0A04DD0E-86FC-4B08-8760-217981D00F88}"/>
              </a:ext>
            </a:extLst>
          </p:cNvPr>
          <p:cNvSpPr>
            <a:spLocks noGrp="1"/>
          </p:cNvSpPr>
          <p:nvPr>
            <p:ph type="title"/>
          </p:nvPr>
        </p:nvSpPr>
        <p:spPr>
          <a:xfrm>
            <a:off x="609600" y="581883"/>
            <a:ext cx="6347714" cy="1320800"/>
          </a:xfrm>
        </p:spPr>
        <p:txBody>
          <a:bodyPr/>
          <a:lstStyle/>
          <a:p>
            <a:r>
              <a:rPr lang="en-GB" altLang="en-US" dirty="0">
                <a:solidFill>
                  <a:schemeClr val="tx1"/>
                </a:solidFill>
              </a:rPr>
              <a:t>The story so far……….</a:t>
            </a:r>
          </a:p>
        </p:txBody>
      </p:sp>
      <p:sp>
        <p:nvSpPr>
          <p:cNvPr id="24" name="TextBox 23">
            <a:extLst>
              <a:ext uri="{FF2B5EF4-FFF2-40B4-BE49-F238E27FC236}">
                <a16:creationId xmlns:a16="http://schemas.microsoft.com/office/drawing/2014/main" id="{A896849E-B47F-43C6-B6B8-70D92D4A3C7A}"/>
              </a:ext>
            </a:extLst>
          </p:cNvPr>
          <p:cNvSpPr txBox="1"/>
          <p:nvPr/>
        </p:nvSpPr>
        <p:spPr>
          <a:xfrm>
            <a:off x="755576" y="1484784"/>
            <a:ext cx="2227213" cy="461665"/>
          </a:xfrm>
          <a:prstGeom prst="rect">
            <a:avLst/>
          </a:prstGeom>
          <a:noFill/>
        </p:spPr>
        <p:txBody>
          <a:bodyPr wrap="none" rtlCol="0">
            <a:spAutoFit/>
          </a:bodyPr>
          <a:lstStyle/>
          <a:p>
            <a:r>
              <a:rPr lang="en-US" sz="2400" dirty="0"/>
              <a:t>We have been:</a:t>
            </a:r>
          </a:p>
        </p:txBody>
      </p:sp>
      <p:sp>
        <p:nvSpPr>
          <p:cNvPr id="25" name="Content Placeholder 6">
            <a:extLst>
              <a:ext uri="{FF2B5EF4-FFF2-40B4-BE49-F238E27FC236}">
                <a16:creationId xmlns:a16="http://schemas.microsoft.com/office/drawing/2014/main" id="{89CE47F5-D9B0-4D57-B127-E61424856563}"/>
              </a:ext>
            </a:extLst>
          </p:cNvPr>
          <p:cNvSpPr>
            <a:spLocks noGrp="1"/>
          </p:cNvSpPr>
          <p:nvPr>
            <p:ph sz="half" idx="1"/>
          </p:nvPr>
        </p:nvSpPr>
        <p:spPr>
          <a:xfrm>
            <a:off x="609600" y="2160589"/>
            <a:ext cx="3088109" cy="3880772"/>
          </a:xfrm>
        </p:spPr>
        <p:txBody>
          <a:bodyPr/>
          <a:lstStyle/>
          <a:p>
            <a:pPr>
              <a:buFontTx/>
              <a:buChar char="-"/>
            </a:pPr>
            <a:r>
              <a:rPr lang="en-GB" altLang="en-US" sz="2000" dirty="0"/>
              <a:t>Getting to know each other.</a:t>
            </a:r>
          </a:p>
          <a:p>
            <a:pPr>
              <a:buFontTx/>
              <a:buChar char="-"/>
            </a:pPr>
            <a:endParaRPr lang="en-GB" altLang="en-US" sz="2000" dirty="0"/>
          </a:p>
          <a:p>
            <a:pPr>
              <a:buFontTx/>
              <a:buChar char="-"/>
            </a:pPr>
            <a:r>
              <a:rPr lang="en-GB" altLang="en-US" sz="2000" dirty="0"/>
              <a:t>Getting familiar with routines and expectations.</a:t>
            </a:r>
          </a:p>
          <a:p>
            <a:pPr>
              <a:buFontTx/>
              <a:buChar char="-"/>
            </a:pPr>
            <a:endParaRPr lang="en-GB" altLang="en-US" sz="2000" dirty="0"/>
          </a:p>
          <a:p>
            <a:pPr>
              <a:buFontTx/>
              <a:buChar char="-"/>
            </a:pPr>
            <a:r>
              <a:rPr lang="en-GB" altLang="en-US" sz="2000" dirty="0"/>
              <a:t>Practising organising ourselves and our belongings.</a:t>
            </a:r>
          </a:p>
          <a:p>
            <a:pPr>
              <a:buFontTx/>
              <a:buChar char="-"/>
            </a:pPr>
            <a:endParaRPr lang="en-GB" altLang="en-US" dirty="0"/>
          </a:p>
        </p:txBody>
      </p:sp>
      <p:sp>
        <p:nvSpPr>
          <p:cNvPr id="26" name="Content Placeholder 7">
            <a:extLst>
              <a:ext uri="{FF2B5EF4-FFF2-40B4-BE49-F238E27FC236}">
                <a16:creationId xmlns:a16="http://schemas.microsoft.com/office/drawing/2014/main" id="{185881C7-C11C-4A8A-9025-0A55861B8AFF}"/>
              </a:ext>
            </a:extLst>
          </p:cNvPr>
          <p:cNvSpPr txBox="1">
            <a:spLocks/>
          </p:cNvSpPr>
          <p:nvPr/>
        </p:nvSpPr>
        <p:spPr>
          <a:xfrm>
            <a:off x="3839296" y="2132856"/>
            <a:ext cx="3088110" cy="4402177"/>
          </a:xfrm>
          <a:prstGeom prst="rect">
            <a:avLst/>
          </a:prstGeom>
          <a:solidFill>
            <a:schemeClr val="bg1"/>
          </a:solidFill>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Tx/>
              <a:buChar char="-"/>
            </a:pPr>
            <a:r>
              <a:rPr lang="en-GB" altLang="en-US" sz="2000" dirty="0"/>
              <a:t>Getting to know the environment.</a:t>
            </a:r>
          </a:p>
          <a:p>
            <a:pPr>
              <a:buFontTx/>
              <a:buChar char="-"/>
            </a:pPr>
            <a:endParaRPr lang="en-GB" altLang="en-US" sz="2000" dirty="0"/>
          </a:p>
          <a:p>
            <a:pPr>
              <a:buFontTx/>
              <a:buChar char="-"/>
            </a:pPr>
            <a:r>
              <a:rPr lang="en-GB" altLang="en-US" sz="2000" dirty="0"/>
              <a:t>Building resilience.</a:t>
            </a:r>
          </a:p>
          <a:p>
            <a:pPr>
              <a:buFontTx/>
              <a:buChar char="-"/>
            </a:pPr>
            <a:endParaRPr lang="en-GB" altLang="en-US" sz="2000" dirty="0"/>
          </a:p>
          <a:p>
            <a:pPr>
              <a:buFontTx/>
              <a:buChar char="-"/>
            </a:pPr>
            <a:r>
              <a:rPr lang="en-GB" altLang="en-US" sz="2000" dirty="0"/>
              <a:t>Gathering information about the children’s starting point for learning.</a:t>
            </a:r>
          </a:p>
          <a:p>
            <a:pPr marL="0" indent="0">
              <a:buNone/>
            </a:pPr>
            <a:r>
              <a:rPr lang="en-GB" altLang="en-US" sz="2000" dirty="0"/>
              <a:t>BASELINE</a:t>
            </a:r>
          </a:p>
          <a:p>
            <a:pPr>
              <a:buFontTx/>
              <a:buChar char="-"/>
            </a:pPr>
            <a:endParaRPr lang="en-GB" altLang="en-US" dirty="0"/>
          </a:p>
          <a:p>
            <a:endParaRPr lang="en-GB" altLang="en-US" dirty="0"/>
          </a:p>
        </p:txBody>
      </p:sp>
      <p:pic>
        <p:nvPicPr>
          <p:cNvPr id="27" name="Picture 2" descr="C:\Users\rrandall.SCHOOL\AppData\Local\Microsoft\Windows\Temporary Internet Files\Content.IE5\QJEK5BFQ\10001362-smiling-star-showing-thumbs-up[1].jpg">
            <a:extLst>
              <a:ext uri="{FF2B5EF4-FFF2-40B4-BE49-F238E27FC236}">
                <a16:creationId xmlns:a16="http://schemas.microsoft.com/office/drawing/2014/main" id="{CE22EEB2-E03A-4506-8F17-FAA710AC11E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9753" y="5491938"/>
            <a:ext cx="1673145" cy="10827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F1664EA6-00AA-463F-8EBC-48B142CA9621}"/>
              </a:ext>
            </a:extLst>
          </p:cNvPr>
          <p:cNvSpPr/>
          <p:nvPr/>
        </p:nvSpPr>
        <p:spPr>
          <a:xfrm>
            <a:off x="5568950" y="1467341"/>
            <a:ext cx="51521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D579C7DF-CB69-47E7-A6F2-43206A5D55C2}"/>
              </a:ext>
            </a:extLst>
          </p:cNvPr>
          <p:cNvPicPr>
            <a:picLocks noChangeAspect="1"/>
          </p:cNvPicPr>
          <p:nvPr/>
        </p:nvPicPr>
        <p:blipFill>
          <a:blip r:embed="rId4"/>
          <a:stretch>
            <a:fillRect/>
          </a:stretch>
        </p:blipFill>
        <p:spPr>
          <a:xfrm>
            <a:off x="5637202" y="5218814"/>
            <a:ext cx="3571369" cy="1474177"/>
          </a:xfrm>
          <a:prstGeom prst="rect">
            <a:avLst/>
          </a:prstGeom>
        </p:spPr>
      </p:pic>
    </p:spTree>
    <p:extLst>
      <p:ext uri="{BB962C8B-B14F-4D97-AF65-F5344CB8AC3E}">
        <p14:creationId xmlns:p14="http://schemas.microsoft.com/office/powerpoint/2010/main" val="4081190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41D12BE-215E-5FC9-0D9B-2D0702663647}"/>
              </a:ext>
            </a:extLst>
          </p:cNvPr>
          <p:cNvPicPr>
            <a:picLocks noGrp="1" noChangeAspect="1"/>
          </p:cNvPicPr>
          <p:nvPr>
            <p:ph idx="1"/>
          </p:nvPr>
        </p:nvPicPr>
        <p:blipFill>
          <a:blip r:embed="rId2"/>
          <a:stretch>
            <a:fillRect/>
          </a:stretch>
        </p:blipFill>
        <p:spPr>
          <a:xfrm>
            <a:off x="2356118" y="93374"/>
            <a:ext cx="4376122" cy="5948651"/>
          </a:xfrm>
        </p:spPr>
      </p:pic>
    </p:spTree>
    <p:extLst>
      <p:ext uri="{BB962C8B-B14F-4D97-AF65-F5344CB8AC3E}">
        <p14:creationId xmlns:p14="http://schemas.microsoft.com/office/powerpoint/2010/main" val="3090736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0" name="Title 1">
            <a:extLst>
              <a:ext uri="{FF2B5EF4-FFF2-40B4-BE49-F238E27FC236}">
                <a16:creationId xmlns:a16="http://schemas.microsoft.com/office/drawing/2014/main" id="{47CE42F8-C34B-49FD-89C1-C2AC08B8971E}"/>
              </a:ext>
            </a:extLst>
          </p:cNvPr>
          <p:cNvSpPr>
            <a:spLocks noGrp="1"/>
          </p:cNvSpPr>
          <p:nvPr>
            <p:ph type="title"/>
          </p:nvPr>
        </p:nvSpPr>
        <p:spPr>
          <a:xfrm>
            <a:off x="713557" y="1348354"/>
            <a:ext cx="7323772" cy="4479852"/>
          </a:xfrm>
          <a:solidFill>
            <a:schemeClr val="bg1"/>
          </a:solidFill>
        </p:spPr>
        <p:txBody>
          <a:bodyPr vert="horz" lIns="91440" tIns="45720" rIns="91440" bIns="45720" rtlCol="0" anchor="ctr">
            <a:noAutofit/>
          </a:bodyPr>
          <a:lstStyle/>
          <a:p>
            <a:r>
              <a:rPr lang="en-GB" sz="4000" u="sng" dirty="0">
                <a:solidFill>
                  <a:schemeClr val="tx1"/>
                </a:solidFill>
              </a:rPr>
              <a:t>How do we learn?</a:t>
            </a:r>
            <a:br>
              <a:rPr lang="en-GB" sz="4000" u="sng" dirty="0">
                <a:solidFill>
                  <a:schemeClr val="tx1"/>
                </a:solidFill>
              </a:rPr>
            </a:br>
            <a:br>
              <a:rPr lang="en-GB" sz="4000" u="sng" dirty="0">
                <a:solidFill>
                  <a:schemeClr val="tx1"/>
                </a:solidFill>
              </a:rPr>
            </a:br>
            <a:r>
              <a:rPr lang="en-GB" sz="2400" dirty="0">
                <a:solidFill>
                  <a:schemeClr val="tx1"/>
                </a:solidFill>
              </a:rPr>
              <a:t>- Adult Focus and Continuous Provision</a:t>
            </a:r>
            <a:br>
              <a:rPr lang="en-GB" sz="2400" dirty="0">
                <a:solidFill>
                  <a:schemeClr val="tx1"/>
                </a:solidFill>
              </a:rPr>
            </a:br>
            <a:br>
              <a:rPr lang="en-GB" sz="2400" dirty="0">
                <a:solidFill>
                  <a:schemeClr val="tx1"/>
                </a:solidFill>
              </a:rPr>
            </a:br>
            <a:r>
              <a:rPr lang="en-GB" sz="2400" dirty="0">
                <a:solidFill>
                  <a:schemeClr val="tx1"/>
                </a:solidFill>
              </a:rPr>
              <a:t>- Through Play</a:t>
            </a:r>
            <a:br>
              <a:rPr lang="en-GB" sz="2400" dirty="0">
                <a:solidFill>
                  <a:schemeClr val="tx1"/>
                </a:solidFill>
              </a:rPr>
            </a:br>
            <a:br>
              <a:rPr lang="en-GB" sz="2400" dirty="0">
                <a:solidFill>
                  <a:schemeClr val="tx1"/>
                </a:solidFill>
              </a:rPr>
            </a:br>
            <a:r>
              <a:rPr lang="en-GB" sz="2400" dirty="0">
                <a:solidFill>
                  <a:schemeClr val="tx1"/>
                </a:solidFill>
              </a:rPr>
              <a:t>- Phonics </a:t>
            </a:r>
            <a:br>
              <a:rPr lang="en-GB" sz="2400" dirty="0">
                <a:solidFill>
                  <a:schemeClr val="tx1"/>
                </a:solidFill>
              </a:rPr>
            </a:br>
            <a:br>
              <a:rPr lang="en-GB" sz="2400" dirty="0">
                <a:solidFill>
                  <a:schemeClr val="tx1"/>
                </a:solidFill>
              </a:rPr>
            </a:br>
            <a:r>
              <a:rPr lang="en-GB" sz="2400" dirty="0">
                <a:solidFill>
                  <a:schemeClr val="tx1"/>
                </a:solidFill>
              </a:rPr>
              <a:t>- Guided Reading</a:t>
            </a:r>
            <a:br>
              <a:rPr lang="en-GB" sz="2400" dirty="0">
                <a:solidFill>
                  <a:schemeClr val="tx1"/>
                </a:solidFill>
              </a:rPr>
            </a:br>
            <a:br>
              <a:rPr lang="en-GB" sz="2400" dirty="0">
                <a:solidFill>
                  <a:schemeClr val="tx1"/>
                </a:solidFill>
              </a:rPr>
            </a:br>
            <a:r>
              <a:rPr lang="en-GB" sz="2400" dirty="0">
                <a:solidFill>
                  <a:schemeClr val="tx1"/>
                </a:solidFill>
              </a:rPr>
              <a:t>- Outdoor learning opportunities</a:t>
            </a:r>
            <a:br>
              <a:rPr lang="en-GB" sz="2400" dirty="0">
                <a:solidFill>
                  <a:schemeClr val="tx1"/>
                </a:solidFill>
              </a:rPr>
            </a:br>
            <a:br>
              <a:rPr lang="en-GB" sz="2400" dirty="0">
                <a:solidFill>
                  <a:schemeClr val="tx1"/>
                </a:solidFill>
              </a:rPr>
            </a:br>
            <a:endParaRPr lang="en-US" dirty="0">
              <a:solidFill>
                <a:schemeClr val="tx1"/>
              </a:solidFill>
            </a:endParaRPr>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1" name="Picture 2" descr="Image preview">
            <a:extLst>
              <a:ext uri="{FF2B5EF4-FFF2-40B4-BE49-F238E27FC236}">
                <a16:creationId xmlns:a16="http://schemas.microsoft.com/office/drawing/2014/main" id="{37A45EA0-8D78-4561-AB88-91A02D9941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2440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 name="Title 1">
            <a:extLst>
              <a:ext uri="{FF2B5EF4-FFF2-40B4-BE49-F238E27FC236}">
                <a16:creationId xmlns:a16="http://schemas.microsoft.com/office/drawing/2014/main" id="{785185A9-D4B9-444F-BD36-19829A475EAE}"/>
              </a:ext>
            </a:extLst>
          </p:cNvPr>
          <p:cNvSpPr>
            <a:spLocks noGrp="1"/>
          </p:cNvSpPr>
          <p:nvPr>
            <p:ph type="title"/>
          </p:nvPr>
        </p:nvSpPr>
        <p:spPr>
          <a:xfrm>
            <a:off x="651729" y="1639186"/>
            <a:ext cx="6895632" cy="4942820"/>
          </a:xfrm>
          <a:solidFill>
            <a:schemeClr val="bg1"/>
          </a:solidFill>
        </p:spPr>
        <p:txBody>
          <a:bodyPr>
            <a:normAutofit fontScale="90000"/>
          </a:bodyPr>
          <a:lstStyle/>
          <a:p>
            <a:pPr algn="l"/>
            <a:r>
              <a:rPr lang="en-GB" altLang="en-US" sz="3200" u="sng" dirty="0">
                <a:solidFill>
                  <a:schemeClr val="tx1"/>
                </a:solidFill>
              </a:rPr>
              <a:t>The Foundation Curriculum consists of 7 areas:</a:t>
            </a:r>
            <a:br>
              <a:rPr lang="en-GB" altLang="en-US" sz="2400" dirty="0">
                <a:solidFill>
                  <a:schemeClr val="tx1"/>
                </a:solidFill>
              </a:rPr>
            </a:br>
            <a:br>
              <a:rPr lang="en-GB" altLang="en-US" sz="2400" dirty="0">
                <a:solidFill>
                  <a:schemeClr val="tx1"/>
                </a:solidFill>
              </a:rPr>
            </a:br>
            <a:r>
              <a:rPr lang="en-GB" altLang="en-US" sz="2400" dirty="0">
                <a:solidFill>
                  <a:schemeClr val="tx1"/>
                </a:solidFill>
              </a:rPr>
              <a:t>3 Prime Areas:-</a:t>
            </a:r>
            <a:br>
              <a:rPr lang="en-GB" altLang="en-US" sz="2400" dirty="0">
                <a:solidFill>
                  <a:schemeClr val="tx1"/>
                </a:solidFill>
              </a:rPr>
            </a:br>
            <a:r>
              <a:rPr lang="en-GB" altLang="en-US" sz="2400" dirty="0">
                <a:solidFill>
                  <a:srgbClr val="00B050"/>
                </a:solidFill>
              </a:rPr>
              <a:t>Personal, Social and Emotional Development</a:t>
            </a:r>
            <a:br>
              <a:rPr lang="en-GB" altLang="en-US" sz="2400" dirty="0">
                <a:solidFill>
                  <a:srgbClr val="00B050"/>
                </a:solidFill>
              </a:rPr>
            </a:br>
            <a:r>
              <a:rPr lang="en-GB" altLang="en-US" sz="2400" dirty="0">
                <a:solidFill>
                  <a:srgbClr val="00B050"/>
                </a:solidFill>
              </a:rPr>
              <a:t>Communication and Language</a:t>
            </a:r>
            <a:br>
              <a:rPr lang="en-GB" altLang="en-US" sz="2400" dirty="0">
                <a:solidFill>
                  <a:srgbClr val="00B050"/>
                </a:solidFill>
              </a:rPr>
            </a:br>
            <a:r>
              <a:rPr lang="en-GB" altLang="en-US" sz="2400" dirty="0">
                <a:solidFill>
                  <a:srgbClr val="00B050"/>
                </a:solidFill>
              </a:rPr>
              <a:t>Physical Development</a:t>
            </a:r>
            <a:br>
              <a:rPr lang="en-GB" altLang="en-US" sz="2400" dirty="0">
                <a:solidFill>
                  <a:srgbClr val="00B050"/>
                </a:solidFill>
              </a:rPr>
            </a:br>
            <a:br>
              <a:rPr lang="en-GB" altLang="en-US" sz="2400" dirty="0"/>
            </a:br>
            <a:r>
              <a:rPr lang="en-GB" altLang="en-US" sz="2400" dirty="0">
                <a:solidFill>
                  <a:schemeClr val="tx1"/>
                </a:solidFill>
              </a:rPr>
              <a:t>4 specific Areas</a:t>
            </a:r>
            <a:br>
              <a:rPr lang="en-GB" altLang="en-US" sz="2400" dirty="0">
                <a:solidFill>
                  <a:schemeClr val="tx1"/>
                </a:solidFill>
              </a:rPr>
            </a:br>
            <a:r>
              <a:rPr lang="en-GB" altLang="en-US" sz="2400" dirty="0">
                <a:solidFill>
                  <a:srgbClr val="00B050"/>
                </a:solidFill>
              </a:rPr>
              <a:t>Literacy</a:t>
            </a:r>
            <a:br>
              <a:rPr lang="en-GB" altLang="en-US" sz="2400" dirty="0">
                <a:solidFill>
                  <a:srgbClr val="00B050"/>
                </a:solidFill>
              </a:rPr>
            </a:br>
            <a:r>
              <a:rPr lang="en-GB" altLang="en-US" sz="2400" dirty="0">
                <a:solidFill>
                  <a:srgbClr val="00B050"/>
                </a:solidFill>
              </a:rPr>
              <a:t>Mathematics</a:t>
            </a:r>
            <a:br>
              <a:rPr lang="en-GB" altLang="en-US" sz="2400" dirty="0">
                <a:solidFill>
                  <a:srgbClr val="00B050"/>
                </a:solidFill>
              </a:rPr>
            </a:br>
            <a:r>
              <a:rPr lang="en-GB" altLang="en-US" sz="2400" dirty="0">
                <a:solidFill>
                  <a:srgbClr val="00B050"/>
                </a:solidFill>
              </a:rPr>
              <a:t>Understanding of the World</a:t>
            </a:r>
            <a:br>
              <a:rPr lang="en-GB" altLang="en-US" sz="2400" dirty="0">
                <a:solidFill>
                  <a:srgbClr val="00B050"/>
                </a:solidFill>
              </a:rPr>
            </a:br>
            <a:r>
              <a:rPr lang="en-GB" altLang="en-US" sz="2400" dirty="0">
                <a:solidFill>
                  <a:srgbClr val="00B050"/>
                </a:solidFill>
              </a:rPr>
              <a:t>Expressive Arts and Design</a:t>
            </a:r>
          </a:p>
        </p:txBody>
      </p:sp>
      <p:pic>
        <p:nvPicPr>
          <p:cNvPr id="21" name="Picture 2" descr="Image preview">
            <a:extLst>
              <a:ext uri="{FF2B5EF4-FFF2-40B4-BE49-F238E27FC236}">
                <a16:creationId xmlns:a16="http://schemas.microsoft.com/office/drawing/2014/main" id="{37A45EA0-8D78-4561-AB88-91A02D9941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2166" y="14733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971600" y="620688"/>
            <a:ext cx="5914507" cy="707886"/>
          </a:xfrm>
          <a:prstGeom prst="rect">
            <a:avLst/>
          </a:prstGeom>
          <a:noFill/>
        </p:spPr>
        <p:txBody>
          <a:bodyPr wrap="square" rtlCol="0">
            <a:spAutoFit/>
          </a:bodyPr>
          <a:lstStyle/>
          <a:p>
            <a:r>
              <a:rPr lang="en-GB" sz="4000" b="1" dirty="0"/>
              <a:t> EYFS Curriculum</a:t>
            </a:r>
          </a:p>
        </p:txBody>
      </p:sp>
    </p:spTree>
    <p:extLst>
      <p:ext uri="{BB962C8B-B14F-4D97-AF65-F5344CB8AC3E}">
        <p14:creationId xmlns:p14="http://schemas.microsoft.com/office/powerpoint/2010/main" val="3898861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
            <a:extLst>
              <a:ext uri="{FF2B5EF4-FFF2-40B4-BE49-F238E27FC236}">
                <a16:creationId xmlns:a16="http://schemas.microsoft.com/office/drawing/2014/main" id="{8A16D926-3FE0-4AEF-A499-5CD7A962BF0E}"/>
              </a:ext>
            </a:extLst>
          </p:cNvPr>
          <p:cNvSpPr txBox="1">
            <a:spLocks noChangeArrowheads="1"/>
          </p:cNvSpPr>
          <p:nvPr/>
        </p:nvSpPr>
        <p:spPr>
          <a:xfrm>
            <a:off x="506298" y="609600"/>
            <a:ext cx="2197889" cy="1320800"/>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spcAft>
                <a:spcPts val="600"/>
              </a:spcAft>
            </a:pPr>
            <a:br>
              <a:rPr lang="en-US" altLang="en-US" sz="2000"/>
            </a:br>
            <a:r>
              <a:rPr lang="en-US" altLang="en-US" sz="2000" u="sng"/>
              <a:t>Personal, Social and Emotional Development</a:t>
            </a:r>
          </a:p>
        </p:txBody>
      </p:sp>
      <p:sp>
        <p:nvSpPr>
          <p:cNvPr id="26" name="Rectangle 3">
            <a:extLst>
              <a:ext uri="{FF2B5EF4-FFF2-40B4-BE49-F238E27FC236}">
                <a16:creationId xmlns:a16="http://schemas.microsoft.com/office/drawing/2014/main" id="{B2C69BDA-5258-40AF-B000-4407E383411B}"/>
              </a:ext>
            </a:extLst>
          </p:cNvPr>
          <p:cNvSpPr txBox="1">
            <a:spLocks noChangeArrowheads="1"/>
          </p:cNvSpPr>
          <p:nvPr/>
        </p:nvSpPr>
        <p:spPr>
          <a:xfrm>
            <a:off x="503519" y="2160589"/>
            <a:ext cx="5508641" cy="454348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pPr>
            <a:endParaRPr lang="en-US" altLang="en-US" sz="1000" dirty="0"/>
          </a:p>
          <a:p>
            <a:pPr marL="0" indent="0">
              <a:lnSpc>
                <a:spcPct val="90000"/>
              </a:lnSpc>
            </a:pPr>
            <a:r>
              <a:rPr lang="en-US" altLang="en-US" sz="1600" b="1" u="sng" dirty="0"/>
              <a:t>Self-regulation</a:t>
            </a:r>
          </a:p>
          <a:p>
            <a:pPr marL="0" indent="0">
              <a:lnSpc>
                <a:spcPct val="90000"/>
              </a:lnSpc>
            </a:pPr>
            <a:r>
              <a:rPr lang="en-US" altLang="en-US" sz="1600" dirty="0"/>
              <a:t>Understanding their own feelings and the feelings of others. Begin to regulate accordingly. Working towards simple goals. Giving focused attention to the teacher.</a:t>
            </a:r>
          </a:p>
          <a:p>
            <a:pPr marL="0" indent="0">
              <a:lnSpc>
                <a:spcPct val="90000"/>
              </a:lnSpc>
            </a:pPr>
            <a:endParaRPr lang="en-US" altLang="en-US" sz="1600" dirty="0"/>
          </a:p>
          <a:p>
            <a:pPr marL="0" indent="0">
              <a:lnSpc>
                <a:spcPct val="90000"/>
              </a:lnSpc>
            </a:pPr>
            <a:r>
              <a:rPr lang="en-US" altLang="en-US" sz="1600" b="1" u="sng" dirty="0"/>
              <a:t>Building relationships</a:t>
            </a:r>
          </a:p>
          <a:p>
            <a:pPr marL="0" indent="0">
              <a:lnSpc>
                <a:spcPct val="90000"/>
              </a:lnSpc>
            </a:pPr>
            <a:r>
              <a:rPr lang="en-US" altLang="en-US" sz="1600" dirty="0"/>
              <a:t>Work and play cooperatively, taking turns, form positive attachments to adults. Show sensitivity to their own and others’ needs. </a:t>
            </a:r>
          </a:p>
          <a:p>
            <a:pPr marL="0" indent="0">
              <a:lnSpc>
                <a:spcPct val="90000"/>
              </a:lnSpc>
            </a:pPr>
            <a:endParaRPr lang="en-US" altLang="en-US" sz="1600" dirty="0"/>
          </a:p>
          <a:p>
            <a:pPr marL="0" indent="0">
              <a:lnSpc>
                <a:spcPct val="90000"/>
              </a:lnSpc>
            </a:pPr>
            <a:r>
              <a:rPr lang="en-US" altLang="en-US" sz="1600" b="1" u="sng" dirty="0"/>
              <a:t>Managing self</a:t>
            </a:r>
          </a:p>
          <a:p>
            <a:pPr marL="0" indent="0">
              <a:lnSpc>
                <a:spcPct val="90000"/>
              </a:lnSpc>
            </a:pPr>
            <a:r>
              <a:rPr lang="en-US" altLang="en-US" sz="1600" dirty="0"/>
              <a:t>Be confident to try new things, show independence, resilience. Explain the reasons for rules, manage basic hygiene. </a:t>
            </a:r>
          </a:p>
          <a:p>
            <a:pPr>
              <a:lnSpc>
                <a:spcPct val="90000"/>
              </a:lnSpc>
            </a:pPr>
            <a:endParaRPr lang="en-US" altLang="en-US" sz="1000" b="1" u="sng" dirty="0"/>
          </a:p>
        </p:txBody>
      </p:sp>
      <p:pic>
        <p:nvPicPr>
          <p:cNvPr id="27" name="Picture 4" descr="C:\Users\rrandall.SCHOOL\AppData\Local\Microsoft\Windows\Temporary Internet Files\Content.IE5\11QX55FS\happykids[1].png">
            <a:extLst>
              <a:ext uri="{FF2B5EF4-FFF2-40B4-BE49-F238E27FC236}">
                <a16:creationId xmlns:a16="http://schemas.microsoft.com/office/drawing/2014/main" id="{3E6A44B5-A731-4A7A-9DE6-A90E7020088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11960" y="153925"/>
            <a:ext cx="4065872" cy="1512250"/>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72034" y="5157192"/>
            <a:ext cx="2353869" cy="144762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774175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EA24DF0-0F0E-4195-B6E1-53DC912BD996}"/>
              </a:ext>
            </a:extLst>
          </p:cNvPr>
          <p:cNvSpPr txBox="1"/>
          <p:nvPr/>
        </p:nvSpPr>
        <p:spPr>
          <a:xfrm>
            <a:off x="1204597" y="2062850"/>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Rectangle 2">
            <a:extLst>
              <a:ext uri="{FF2B5EF4-FFF2-40B4-BE49-F238E27FC236}">
                <a16:creationId xmlns:a16="http://schemas.microsoft.com/office/drawing/2014/main" id="{734D80C2-050B-4795-8E9F-8A049871A6AA}"/>
              </a:ext>
            </a:extLst>
          </p:cNvPr>
          <p:cNvSpPr txBox="1">
            <a:spLocks noChangeArrowheads="1"/>
          </p:cNvSpPr>
          <p:nvPr/>
        </p:nvSpPr>
        <p:spPr>
          <a:xfrm>
            <a:off x="762468" y="356862"/>
            <a:ext cx="5562106" cy="1606145"/>
          </a:xfrm>
          <a:prstGeom prst="rect">
            <a:avLst/>
          </a:prstGeom>
          <a:solidFill>
            <a:schemeClr val="bg1"/>
          </a:solidFill>
        </p:spPr>
        <p:txBody>
          <a:bodyPr vert="horz" lIns="91440" tIns="45720" rIns="91440" bIns="45720"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br>
              <a:rPr lang="en-US" altLang="en-US" sz="2800" dirty="0"/>
            </a:br>
            <a:r>
              <a:rPr lang="en-US" altLang="en-US" sz="3200" u="sng" dirty="0">
                <a:solidFill>
                  <a:schemeClr val="tx1"/>
                </a:solidFill>
              </a:rPr>
              <a:t>Physical Development</a:t>
            </a:r>
          </a:p>
        </p:txBody>
      </p:sp>
      <p:sp>
        <p:nvSpPr>
          <p:cNvPr id="21" name="Rectangle 3">
            <a:extLst>
              <a:ext uri="{FF2B5EF4-FFF2-40B4-BE49-F238E27FC236}">
                <a16:creationId xmlns:a16="http://schemas.microsoft.com/office/drawing/2014/main" id="{2060A2D6-AB24-45E5-9F45-7E7D06A359ED}"/>
              </a:ext>
            </a:extLst>
          </p:cNvPr>
          <p:cNvSpPr txBox="1">
            <a:spLocks noChangeArrowheads="1"/>
          </p:cNvSpPr>
          <p:nvPr/>
        </p:nvSpPr>
        <p:spPr>
          <a:xfrm>
            <a:off x="1069680" y="2007331"/>
            <a:ext cx="6629400" cy="4482724"/>
          </a:xfrm>
          <a:prstGeom prst="rect">
            <a:avLst/>
          </a:prstGeom>
          <a:solidFill>
            <a:schemeClr val="bg1"/>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80000"/>
              </a:lnSpc>
              <a:buNone/>
              <a:defRPr/>
            </a:pPr>
            <a:endParaRPr lang="en-US" altLang="en-US" sz="1400" b="1" dirty="0"/>
          </a:p>
          <a:p>
            <a:pPr marL="0" indent="0">
              <a:lnSpc>
                <a:spcPct val="80000"/>
              </a:lnSpc>
              <a:buNone/>
              <a:defRPr/>
            </a:pPr>
            <a:r>
              <a:rPr lang="en-US" altLang="en-US" sz="2400" b="1" u="sng" dirty="0"/>
              <a:t>Gross Motor Skills</a:t>
            </a:r>
          </a:p>
          <a:p>
            <a:pPr marL="0" indent="0">
              <a:lnSpc>
                <a:spcPct val="80000"/>
              </a:lnSpc>
              <a:buNone/>
              <a:defRPr/>
            </a:pPr>
            <a:r>
              <a:rPr lang="en-US" altLang="en-US" sz="2000" dirty="0">
                <a:solidFill>
                  <a:srgbClr val="00B050"/>
                </a:solidFill>
              </a:rPr>
              <a:t>Negotiate space and obstacles, developing strength, balance, coordination. Running, jumping, dancing, skipping, climbing etc. </a:t>
            </a:r>
            <a:endParaRPr lang="en-US" altLang="en-US" dirty="0">
              <a:solidFill>
                <a:srgbClr val="00B050"/>
              </a:solidFill>
            </a:endParaRPr>
          </a:p>
          <a:p>
            <a:pPr marL="0" indent="0">
              <a:lnSpc>
                <a:spcPct val="80000"/>
              </a:lnSpc>
              <a:buNone/>
              <a:defRPr/>
            </a:pPr>
            <a:endParaRPr lang="en-US" altLang="en-US" sz="2400" dirty="0"/>
          </a:p>
          <a:p>
            <a:pPr marL="0" indent="0">
              <a:lnSpc>
                <a:spcPct val="80000"/>
              </a:lnSpc>
              <a:buNone/>
              <a:defRPr/>
            </a:pPr>
            <a:endParaRPr lang="en-US" altLang="en-US" sz="2400" b="1" dirty="0"/>
          </a:p>
          <a:p>
            <a:pPr marL="0" indent="0">
              <a:lnSpc>
                <a:spcPct val="80000"/>
              </a:lnSpc>
              <a:buNone/>
              <a:defRPr/>
            </a:pPr>
            <a:r>
              <a:rPr lang="en-US" altLang="en-US" sz="2400" b="1" u="sng" dirty="0"/>
              <a:t>Fine Motor Skills</a:t>
            </a:r>
          </a:p>
          <a:p>
            <a:pPr marL="0" indent="0">
              <a:lnSpc>
                <a:spcPct val="80000"/>
              </a:lnSpc>
              <a:buNone/>
              <a:defRPr/>
            </a:pPr>
            <a:r>
              <a:rPr lang="en-US" altLang="en-US" sz="2000" dirty="0">
                <a:solidFill>
                  <a:srgbClr val="00B050"/>
                </a:solidFill>
              </a:rPr>
              <a:t>Hold a pencil effectively, use a range of small tools, scissors, paintbrushes. Show accuracy and care when drawing. </a:t>
            </a:r>
          </a:p>
          <a:p>
            <a:pPr>
              <a:lnSpc>
                <a:spcPct val="80000"/>
              </a:lnSpc>
              <a:buFontTx/>
              <a:buNone/>
              <a:defRPr/>
            </a:pPr>
            <a:endParaRPr lang="en-US" altLang="en-US" sz="4000" b="1" u="sng" dirty="0"/>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811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 name="Rectangle 3">
            <a:extLst>
              <a:ext uri="{FF2B5EF4-FFF2-40B4-BE49-F238E27FC236}">
                <a16:creationId xmlns:a16="http://schemas.microsoft.com/office/drawing/2014/main" id="{F7C9F18A-252C-4FF3-8C89-8C1387689FA2}"/>
              </a:ext>
            </a:extLst>
          </p:cNvPr>
          <p:cNvSpPr txBox="1">
            <a:spLocks noChangeArrowheads="1"/>
          </p:cNvSpPr>
          <p:nvPr/>
        </p:nvSpPr>
        <p:spPr>
          <a:xfrm>
            <a:off x="746715" y="2163230"/>
            <a:ext cx="7538721" cy="4114800"/>
          </a:xfrm>
          <a:prstGeom prst="rect">
            <a:avLst/>
          </a:prstGeom>
          <a:solidFill>
            <a:schemeClr val="bg1"/>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80000"/>
              </a:lnSpc>
              <a:buFontTx/>
              <a:buNone/>
              <a:defRPr/>
            </a:pPr>
            <a:endParaRPr lang="en-US" altLang="en-US" b="1" dirty="0"/>
          </a:p>
          <a:p>
            <a:pPr marL="0" indent="0">
              <a:lnSpc>
                <a:spcPct val="80000"/>
              </a:lnSpc>
              <a:buFontTx/>
              <a:buNone/>
              <a:defRPr/>
            </a:pPr>
            <a:r>
              <a:rPr lang="en-US" altLang="en-US" sz="2400" b="1" u="sng" dirty="0"/>
              <a:t>Listening, attention and understanding</a:t>
            </a:r>
          </a:p>
          <a:p>
            <a:pPr marL="0" indent="0">
              <a:lnSpc>
                <a:spcPct val="80000"/>
              </a:lnSpc>
              <a:buFontTx/>
              <a:buNone/>
              <a:defRPr/>
            </a:pPr>
            <a:r>
              <a:rPr lang="en-US" altLang="en-US" sz="2000" dirty="0">
                <a:solidFill>
                  <a:srgbClr val="00B050"/>
                </a:solidFill>
              </a:rPr>
              <a:t>Listening and responding, making comments about what they have heard, hold conversations with teachers and peers. </a:t>
            </a:r>
          </a:p>
          <a:p>
            <a:pPr marL="0" indent="0">
              <a:lnSpc>
                <a:spcPct val="80000"/>
              </a:lnSpc>
              <a:buNone/>
              <a:defRPr/>
            </a:pPr>
            <a:endParaRPr lang="en-US" altLang="en-US" sz="2800" b="1" u="sng" dirty="0"/>
          </a:p>
          <a:p>
            <a:pPr marL="0" indent="0">
              <a:lnSpc>
                <a:spcPct val="80000"/>
              </a:lnSpc>
              <a:buNone/>
              <a:defRPr/>
            </a:pPr>
            <a:r>
              <a:rPr lang="en-US" altLang="en-US" sz="2400" b="1" u="sng" dirty="0"/>
              <a:t>Speaking</a:t>
            </a:r>
          </a:p>
          <a:p>
            <a:pPr marL="0" indent="0">
              <a:lnSpc>
                <a:spcPct val="80000"/>
              </a:lnSpc>
              <a:buNone/>
              <a:defRPr/>
            </a:pPr>
            <a:r>
              <a:rPr lang="en-US" altLang="en-US" sz="2000" dirty="0">
                <a:solidFill>
                  <a:srgbClr val="00B050"/>
                </a:solidFill>
              </a:rPr>
              <a:t>Participate in small group, class and one-to-one discussions, offering own ideas. Offering explanations for why things might happen, express their ideas and feelings using full sentences. </a:t>
            </a:r>
          </a:p>
          <a:p>
            <a:pPr>
              <a:lnSpc>
                <a:spcPct val="80000"/>
              </a:lnSpc>
              <a:buFont typeface="Arial" charset="0"/>
              <a:buChar char="•"/>
              <a:defRPr/>
            </a:pPr>
            <a:endParaRPr lang="en-US" altLang="en-US" sz="2400" b="1" u="sng" dirty="0"/>
          </a:p>
          <a:p>
            <a:pPr marL="0" indent="0">
              <a:lnSpc>
                <a:spcPct val="80000"/>
              </a:lnSpc>
              <a:buFontTx/>
              <a:buNone/>
              <a:defRPr/>
            </a:pPr>
            <a:endParaRPr lang="en-US" altLang="en-US" sz="2400" b="1" dirty="0"/>
          </a:p>
          <a:p>
            <a:pPr>
              <a:lnSpc>
                <a:spcPct val="80000"/>
              </a:lnSpc>
              <a:buFontTx/>
              <a:buNone/>
              <a:defRPr/>
            </a:pPr>
            <a:endParaRPr lang="en-US" altLang="en-US" sz="2400" b="1" u="sng" dirty="0"/>
          </a:p>
        </p:txBody>
      </p:sp>
      <p:sp>
        <p:nvSpPr>
          <p:cNvPr id="22" name="Rectangle 2">
            <a:extLst>
              <a:ext uri="{FF2B5EF4-FFF2-40B4-BE49-F238E27FC236}">
                <a16:creationId xmlns:a16="http://schemas.microsoft.com/office/drawing/2014/main" id="{BFB86DA6-E2E8-42E2-99FF-49E2255FC6FC}"/>
              </a:ext>
            </a:extLst>
          </p:cNvPr>
          <p:cNvSpPr txBox="1">
            <a:spLocks noChangeArrowheads="1"/>
          </p:cNvSpPr>
          <p:nvPr/>
        </p:nvSpPr>
        <p:spPr>
          <a:xfrm>
            <a:off x="619616" y="501836"/>
            <a:ext cx="8078544" cy="1606145"/>
          </a:xfrm>
          <a:prstGeom prst="rect">
            <a:avLst/>
          </a:prstGeom>
          <a:solidFill>
            <a:schemeClr val="bg1"/>
          </a:solidFill>
        </p:spPr>
        <p:txBody>
          <a:bodyPr vert="horz" lIns="91440" tIns="45720" rIns="91440" bIns="45720"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br>
              <a:rPr lang="en-US" altLang="en-US" sz="2800" dirty="0"/>
            </a:br>
            <a:r>
              <a:rPr lang="en-US" altLang="en-US" sz="3200" u="sng" dirty="0">
                <a:solidFill>
                  <a:schemeClr val="tx1"/>
                </a:solidFill>
              </a:rPr>
              <a:t>Communication and Language</a:t>
            </a:r>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456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7" name="Title 1">
            <a:extLst>
              <a:ext uri="{FF2B5EF4-FFF2-40B4-BE49-F238E27FC236}">
                <a16:creationId xmlns:a16="http://schemas.microsoft.com/office/drawing/2014/main" id="{8E95E73D-F3FB-4E6A-B6DE-543A13C72134}"/>
              </a:ext>
            </a:extLst>
          </p:cNvPr>
          <p:cNvSpPr>
            <a:spLocks noGrp="1"/>
          </p:cNvSpPr>
          <p:nvPr>
            <p:ph type="title"/>
          </p:nvPr>
        </p:nvSpPr>
        <p:spPr>
          <a:xfrm>
            <a:off x="698784" y="848095"/>
            <a:ext cx="6347713" cy="1252306"/>
          </a:xfrm>
          <a:solidFill>
            <a:schemeClr val="bg1"/>
          </a:solidFill>
        </p:spPr>
        <p:txBody>
          <a:bodyPr>
            <a:normAutofit/>
          </a:bodyPr>
          <a:lstStyle/>
          <a:p>
            <a:r>
              <a:rPr lang="en-GB" altLang="en-US" sz="3200" u="sng" dirty="0">
                <a:solidFill>
                  <a:schemeClr val="tx1"/>
                </a:solidFill>
              </a:rPr>
              <a:t>Expressive arts and design</a:t>
            </a:r>
          </a:p>
        </p:txBody>
      </p:sp>
      <p:sp>
        <p:nvSpPr>
          <p:cNvPr id="29" name="Content Placeholder 2">
            <a:extLst>
              <a:ext uri="{FF2B5EF4-FFF2-40B4-BE49-F238E27FC236}">
                <a16:creationId xmlns:a16="http://schemas.microsoft.com/office/drawing/2014/main" id="{5F657E63-6FAC-40C2-A71F-8A393BE1EF93}"/>
              </a:ext>
            </a:extLst>
          </p:cNvPr>
          <p:cNvSpPr>
            <a:spLocks noGrp="1"/>
          </p:cNvSpPr>
          <p:nvPr>
            <p:ph idx="1"/>
          </p:nvPr>
        </p:nvSpPr>
        <p:spPr>
          <a:xfrm>
            <a:off x="701164" y="1948565"/>
            <a:ext cx="7856507" cy="4402177"/>
          </a:xfrm>
          <a:solidFill>
            <a:schemeClr val="bg1"/>
          </a:solidFill>
        </p:spPr>
        <p:txBody>
          <a:bodyPr>
            <a:normAutofit/>
          </a:bodyPr>
          <a:lstStyle/>
          <a:p>
            <a:pPr marL="0" indent="0">
              <a:buNone/>
            </a:pPr>
            <a:r>
              <a:rPr lang="en-GB" altLang="en-US" sz="2400" b="1" u="sng" dirty="0"/>
              <a:t>Creating with Materials</a:t>
            </a:r>
          </a:p>
          <a:p>
            <a:pPr marL="0" indent="0">
              <a:buNone/>
            </a:pPr>
            <a:r>
              <a:rPr lang="en-GB" altLang="en-US" sz="2000" dirty="0">
                <a:solidFill>
                  <a:srgbClr val="00B050"/>
                </a:solidFill>
              </a:rPr>
              <a:t>Safely use and explore a variety of materials, tools and techniques. Experimenting with colour and design etc. Share their creations. Make use of props and materials when role-playing characters.</a:t>
            </a:r>
          </a:p>
          <a:p>
            <a:pPr marL="0" indent="0">
              <a:buNone/>
            </a:pPr>
            <a:endParaRPr lang="en-GB" altLang="en-US" sz="2400" dirty="0"/>
          </a:p>
          <a:p>
            <a:pPr marL="0" indent="0">
              <a:buNone/>
            </a:pPr>
            <a:r>
              <a:rPr lang="en-GB" altLang="en-US" sz="2400" b="1" u="sng" dirty="0"/>
              <a:t>Being imaginative and Expressive</a:t>
            </a:r>
          </a:p>
          <a:p>
            <a:pPr marL="0" indent="0">
              <a:buNone/>
            </a:pPr>
            <a:r>
              <a:rPr lang="en-GB" altLang="en-US" sz="2000" dirty="0">
                <a:solidFill>
                  <a:srgbClr val="00B050"/>
                </a:solidFill>
              </a:rPr>
              <a:t>Invent, adapt and recount narratives and stories. Sing a range of well-known nursery rhymes and songs. Perform songs, rhymes, poems and stores with others. </a:t>
            </a:r>
          </a:p>
          <a:p>
            <a:endParaRPr lang="en-GB" altLang="en-US" dirty="0"/>
          </a:p>
        </p:txBody>
      </p:sp>
    </p:spTree>
    <p:extLst>
      <p:ext uri="{BB962C8B-B14F-4D97-AF65-F5344CB8AC3E}">
        <p14:creationId xmlns:p14="http://schemas.microsoft.com/office/powerpoint/2010/main" val="2750069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Title 1">
            <a:extLst>
              <a:ext uri="{FF2B5EF4-FFF2-40B4-BE49-F238E27FC236}">
                <a16:creationId xmlns:a16="http://schemas.microsoft.com/office/drawing/2014/main" id="{8B146EEA-D6DE-47CA-A528-A93572F37E1A}"/>
              </a:ext>
            </a:extLst>
          </p:cNvPr>
          <p:cNvSpPr>
            <a:spLocks noGrp="1"/>
          </p:cNvSpPr>
          <p:nvPr>
            <p:ph type="title"/>
          </p:nvPr>
        </p:nvSpPr>
        <p:spPr>
          <a:xfrm>
            <a:off x="628650" y="494184"/>
            <a:ext cx="7886700" cy="990600"/>
          </a:xfrm>
        </p:spPr>
        <p:txBody>
          <a:bodyPr/>
          <a:lstStyle/>
          <a:p>
            <a:r>
              <a:rPr lang="en-GB" altLang="en-US" u="sng" dirty="0">
                <a:solidFill>
                  <a:schemeClr val="tx1"/>
                </a:solidFill>
              </a:rPr>
              <a:t>Understanding the world</a:t>
            </a:r>
          </a:p>
        </p:txBody>
      </p:sp>
      <p:sp>
        <p:nvSpPr>
          <p:cNvPr id="21" name="Content Placeholder 2">
            <a:extLst>
              <a:ext uri="{FF2B5EF4-FFF2-40B4-BE49-F238E27FC236}">
                <a16:creationId xmlns:a16="http://schemas.microsoft.com/office/drawing/2014/main" id="{77380829-DD8F-4A1C-A671-6D41D75BB6C6}"/>
              </a:ext>
            </a:extLst>
          </p:cNvPr>
          <p:cNvSpPr>
            <a:spLocks noGrp="1"/>
          </p:cNvSpPr>
          <p:nvPr>
            <p:ph idx="1"/>
          </p:nvPr>
        </p:nvSpPr>
        <p:spPr>
          <a:xfrm>
            <a:off x="628650" y="1490663"/>
            <a:ext cx="7886700" cy="4665662"/>
          </a:xfrm>
          <a:solidFill>
            <a:schemeClr val="bg1"/>
          </a:solidFill>
        </p:spPr>
        <p:txBody>
          <a:bodyPr>
            <a:noAutofit/>
          </a:bodyPr>
          <a:lstStyle/>
          <a:p>
            <a:pPr marL="0" indent="0">
              <a:buNone/>
              <a:defRPr/>
            </a:pPr>
            <a:r>
              <a:rPr lang="en-GB" altLang="en-US" sz="2000" b="1" u="sng" dirty="0"/>
              <a:t>Past and Present</a:t>
            </a:r>
          </a:p>
          <a:p>
            <a:pPr marL="0" indent="0">
              <a:buNone/>
              <a:defRPr/>
            </a:pPr>
            <a:r>
              <a:rPr lang="en-GB" altLang="en-US" dirty="0">
                <a:solidFill>
                  <a:srgbClr val="00B050"/>
                </a:solidFill>
              </a:rPr>
              <a:t>Talk about lives of people around them. Know similarities and differences between things in the past and now. Understand the past.</a:t>
            </a:r>
          </a:p>
          <a:p>
            <a:pPr marL="0" indent="0">
              <a:buNone/>
              <a:defRPr/>
            </a:pPr>
            <a:endParaRPr lang="en-GB" altLang="en-US" dirty="0">
              <a:solidFill>
                <a:srgbClr val="00B050"/>
              </a:solidFill>
            </a:endParaRPr>
          </a:p>
          <a:p>
            <a:pPr marL="0" indent="0">
              <a:buNone/>
              <a:defRPr/>
            </a:pPr>
            <a:r>
              <a:rPr lang="en-GB" altLang="en-US" sz="2000" b="1" u="sng" dirty="0"/>
              <a:t>People, Culture and Communities</a:t>
            </a:r>
          </a:p>
          <a:p>
            <a:pPr marL="0" indent="0">
              <a:buNone/>
              <a:defRPr/>
            </a:pPr>
            <a:r>
              <a:rPr lang="en-GB" altLang="en-US" dirty="0">
                <a:solidFill>
                  <a:srgbClr val="00B050"/>
                </a:solidFill>
              </a:rPr>
              <a:t>Describe their immediate environment. Know similarities and differences between religions and cultures in this country. Explain similarities and differences between life in this country and another. </a:t>
            </a:r>
          </a:p>
          <a:p>
            <a:pPr>
              <a:buFont typeface="Wingdings" panose="05000000000000000000" pitchFamily="2" charset="2"/>
              <a:buChar char="v"/>
              <a:defRPr/>
            </a:pPr>
            <a:endParaRPr lang="en-GB" altLang="en-US" sz="2000" dirty="0"/>
          </a:p>
          <a:p>
            <a:pPr marL="0" indent="0">
              <a:buNone/>
              <a:defRPr/>
            </a:pPr>
            <a:r>
              <a:rPr lang="en-GB" altLang="en-US" sz="2000" b="1" u="sng" dirty="0"/>
              <a:t>The natural world</a:t>
            </a:r>
          </a:p>
          <a:p>
            <a:pPr marL="0" indent="0">
              <a:buNone/>
              <a:defRPr/>
            </a:pPr>
            <a:r>
              <a:rPr lang="en-GB" altLang="en-US" dirty="0">
                <a:solidFill>
                  <a:srgbClr val="00B050"/>
                </a:solidFill>
              </a:rPr>
              <a:t>Explore the natural world around them. Know some similarities and difference between the world around them and different environments. Understand some processes and changes in the natural world. </a:t>
            </a:r>
          </a:p>
          <a:p>
            <a:pPr marL="0" indent="0">
              <a:buNone/>
              <a:defRPr/>
            </a:pPr>
            <a:endParaRPr lang="en-GB" altLang="en-US" sz="2000" dirty="0"/>
          </a:p>
          <a:p>
            <a:pPr marL="0" indent="0">
              <a:buNone/>
              <a:defRPr/>
            </a:pPr>
            <a:endParaRPr lang="en-GB" sz="2400" dirty="0"/>
          </a:p>
        </p:txBody>
      </p:sp>
    </p:spTree>
    <p:extLst>
      <p:ext uri="{BB962C8B-B14F-4D97-AF65-F5344CB8AC3E}">
        <p14:creationId xmlns:p14="http://schemas.microsoft.com/office/powerpoint/2010/main" val="3110295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
            <a:extLst>
              <a:ext uri="{FF2B5EF4-FFF2-40B4-BE49-F238E27FC236}">
                <a16:creationId xmlns:a16="http://schemas.microsoft.com/office/drawing/2014/main" id="{36BF21CC-C0CB-4064-9C2C-2A90D73BFBA7}"/>
              </a:ext>
            </a:extLst>
          </p:cNvPr>
          <p:cNvSpPr txBox="1">
            <a:spLocks noChangeArrowheads="1"/>
          </p:cNvSpPr>
          <p:nvPr/>
        </p:nvSpPr>
        <p:spPr>
          <a:xfrm>
            <a:off x="1007450" y="509837"/>
            <a:ext cx="3783930" cy="1415837"/>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en-US" u="sng" dirty="0">
                <a:solidFill>
                  <a:schemeClr val="tx1"/>
                </a:solidFill>
              </a:rPr>
              <a:t>Literacy</a:t>
            </a:r>
            <a:endParaRPr lang="en-US" altLang="en-US" sz="4800" u="sng" dirty="0">
              <a:solidFill>
                <a:schemeClr val="tx1"/>
              </a:solidFill>
            </a:endParaRPr>
          </a:p>
        </p:txBody>
      </p:sp>
      <p:sp>
        <p:nvSpPr>
          <p:cNvPr id="21" name="Rectangle 3">
            <a:extLst>
              <a:ext uri="{FF2B5EF4-FFF2-40B4-BE49-F238E27FC236}">
                <a16:creationId xmlns:a16="http://schemas.microsoft.com/office/drawing/2014/main" id="{71486485-4E89-40A6-8D7E-F634F28535A5}"/>
              </a:ext>
            </a:extLst>
          </p:cNvPr>
          <p:cNvSpPr txBox="1">
            <a:spLocks noChangeArrowheads="1"/>
          </p:cNvSpPr>
          <p:nvPr/>
        </p:nvSpPr>
        <p:spPr>
          <a:xfrm>
            <a:off x="897245" y="1639187"/>
            <a:ext cx="7614808" cy="4839586"/>
          </a:xfrm>
          <a:prstGeom prst="rect">
            <a:avLst/>
          </a:prstGeom>
          <a:solidFill>
            <a:schemeClr val="bg1"/>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80000"/>
              </a:lnSpc>
              <a:buFontTx/>
              <a:buNone/>
              <a:defRPr/>
            </a:pPr>
            <a:endParaRPr lang="en-US" altLang="en-US" sz="2000" b="1" dirty="0"/>
          </a:p>
          <a:p>
            <a:pPr marL="0" indent="0">
              <a:lnSpc>
                <a:spcPct val="80000"/>
              </a:lnSpc>
              <a:buFontTx/>
              <a:buNone/>
              <a:defRPr/>
            </a:pPr>
            <a:r>
              <a:rPr lang="en-US" altLang="en-US" sz="2400" b="1" u="sng" dirty="0"/>
              <a:t>Comprehension.</a:t>
            </a:r>
          </a:p>
          <a:p>
            <a:pPr>
              <a:lnSpc>
                <a:spcPct val="80000"/>
              </a:lnSpc>
              <a:defRPr/>
            </a:pPr>
            <a:r>
              <a:rPr lang="en-US" altLang="en-US" sz="2000" dirty="0">
                <a:solidFill>
                  <a:srgbClr val="00B050"/>
                </a:solidFill>
              </a:rPr>
              <a:t>Demonstrate understanding of what has been</a:t>
            </a:r>
          </a:p>
          <a:p>
            <a:pPr marL="0" indent="0">
              <a:lnSpc>
                <a:spcPct val="80000"/>
              </a:lnSpc>
              <a:buFontTx/>
              <a:buNone/>
              <a:defRPr/>
            </a:pPr>
            <a:r>
              <a:rPr lang="en-US" altLang="en-US" sz="2000" dirty="0">
                <a:solidFill>
                  <a:srgbClr val="00B050"/>
                </a:solidFill>
              </a:rPr>
              <a:t>read to them by retelling stories and narratives</a:t>
            </a:r>
          </a:p>
          <a:p>
            <a:pPr marL="0" indent="0">
              <a:lnSpc>
                <a:spcPct val="80000"/>
              </a:lnSpc>
              <a:buFontTx/>
              <a:buNone/>
              <a:defRPr/>
            </a:pPr>
            <a:r>
              <a:rPr lang="en-US" altLang="en-US" sz="2000" dirty="0">
                <a:solidFill>
                  <a:srgbClr val="00B050"/>
                </a:solidFill>
              </a:rPr>
              <a:t>using their own words and recently introduced</a:t>
            </a:r>
          </a:p>
          <a:p>
            <a:pPr marL="0" indent="0">
              <a:lnSpc>
                <a:spcPct val="80000"/>
              </a:lnSpc>
              <a:buFontTx/>
              <a:buNone/>
              <a:defRPr/>
            </a:pPr>
            <a:r>
              <a:rPr lang="en-US" altLang="en-US" sz="2000" dirty="0">
                <a:solidFill>
                  <a:srgbClr val="00B050"/>
                </a:solidFill>
              </a:rPr>
              <a:t>vocabulary.</a:t>
            </a:r>
          </a:p>
          <a:p>
            <a:pPr>
              <a:lnSpc>
                <a:spcPct val="80000"/>
              </a:lnSpc>
              <a:defRPr/>
            </a:pPr>
            <a:r>
              <a:rPr lang="en-US" altLang="en-US" sz="2000" dirty="0">
                <a:solidFill>
                  <a:srgbClr val="00B050"/>
                </a:solidFill>
              </a:rPr>
              <a:t>Anticipate (where appropriate) key events</a:t>
            </a:r>
          </a:p>
          <a:p>
            <a:pPr marL="0" indent="0">
              <a:lnSpc>
                <a:spcPct val="80000"/>
              </a:lnSpc>
              <a:buFontTx/>
              <a:buNone/>
              <a:defRPr/>
            </a:pPr>
            <a:r>
              <a:rPr lang="en-US" altLang="en-US" sz="2000" dirty="0">
                <a:solidFill>
                  <a:srgbClr val="00B050"/>
                </a:solidFill>
              </a:rPr>
              <a:t>in stories.</a:t>
            </a:r>
          </a:p>
          <a:p>
            <a:pPr>
              <a:lnSpc>
                <a:spcPct val="80000"/>
              </a:lnSpc>
              <a:defRPr/>
            </a:pPr>
            <a:r>
              <a:rPr lang="en-US" altLang="en-US" sz="2000" dirty="0">
                <a:solidFill>
                  <a:srgbClr val="00B050"/>
                </a:solidFill>
              </a:rPr>
              <a:t> Use and understand recently introduced vocabulary during discussions about stories, non fiction, rhymes and poems and during role play</a:t>
            </a:r>
          </a:p>
          <a:p>
            <a:pPr marL="0" indent="0">
              <a:lnSpc>
                <a:spcPct val="80000"/>
              </a:lnSpc>
              <a:buFontTx/>
              <a:buNone/>
              <a:defRPr/>
            </a:pPr>
            <a:r>
              <a:rPr lang="en-US" altLang="en-US" sz="2000" dirty="0">
                <a:solidFill>
                  <a:srgbClr val="00B050"/>
                </a:solidFill>
              </a:rPr>
              <a:t> </a:t>
            </a:r>
          </a:p>
          <a:p>
            <a:pPr marL="0" indent="0">
              <a:lnSpc>
                <a:spcPct val="80000"/>
              </a:lnSpc>
              <a:buFontTx/>
              <a:buNone/>
              <a:defRPr/>
            </a:pPr>
            <a:endParaRPr lang="en-US" altLang="en-US" sz="2000" dirty="0">
              <a:solidFill>
                <a:srgbClr val="00B050"/>
              </a:solidFill>
            </a:endParaRPr>
          </a:p>
          <a:p>
            <a:pPr>
              <a:lnSpc>
                <a:spcPct val="80000"/>
              </a:lnSpc>
              <a:buFont typeface="Arial" charset="0"/>
              <a:buChar char="•"/>
              <a:defRPr/>
            </a:pPr>
            <a:endParaRPr lang="en-US" altLang="en-US" sz="2400" b="1" u="sng" dirty="0"/>
          </a:p>
          <a:p>
            <a:pPr marL="0" indent="0">
              <a:lnSpc>
                <a:spcPct val="80000"/>
              </a:lnSpc>
              <a:buFontTx/>
              <a:buNone/>
              <a:defRPr/>
            </a:pPr>
            <a:endParaRPr lang="en-US" altLang="en-US" sz="2400" b="1" dirty="0"/>
          </a:p>
          <a:p>
            <a:pPr>
              <a:lnSpc>
                <a:spcPct val="80000"/>
              </a:lnSpc>
              <a:buFontTx/>
              <a:buNone/>
              <a:defRPr/>
            </a:pPr>
            <a:endParaRPr lang="en-US" altLang="en-US" sz="2400" b="1" u="sng" dirty="0"/>
          </a:p>
        </p:txBody>
      </p:sp>
    </p:spTree>
    <p:extLst>
      <p:ext uri="{BB962C8B-B14F-4D97-AF65-F5344CB8AC3E}">
        <p14:creationId xmlns:p14="http://schemas.microsoft.com/office/powerpoint/2010/main" val="70448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
            <a:extLst>
              <a:ext uri="{FF2B5EF4-FFF2-40B4-BE49-F238E27FC236}">
                <a16:creationId xmlns:a16="http://schemas.microsoft.com/office/drawing/2014/main" id="{36BF21CC-C0CB-4064-9C2C-2A90D73BFBA7}"/>
              </a:ext>
            </a:extLst>
          </p:cNvPr>
          <p:cNvSpPr txBox="1">
            <a:spLocks noChangeArrowheads="1"/>
          </p:cNvSpPr>
          <p:nvPr/>
        </p:nvSpPr>
        <p:spPr>
          <a:xfrm>
            <a:off x="1007450" y="509837"/>
            <a:ext cx="3783930" cy="1415837"/>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en-US" u="sng" dirty="0">
                <a:solidFill>
                  <a:schemeClr val="tx1"/>
                </a:solidFill>
              </a:rPr>
              <a:t>Literacy</a:t>
            </a:r>
            <a:endParaRPr lang="en-US" altLang="en-US" sz="4800" u="sng" dirty="0">
              <a:solidFill>
                <a:schemeClr val="tx1"/>
              </a:solidFill>
            </a:endParaRPr>
          </a:p>
        </p:txBody>
      </p:sp>
      <p:sp>
        <p:nvSpPr>
          <p:cNvPr id="21" name="Rectangle 3">
            <a:extLst>
              <a:ext uri="{FF2B5EF4-FFF2-40B4-BE49-F238E27FC236}">
                <a16:creationId xmlns:a16="http://schemas.microsoft.com/office/drawing/2014/main" id="{71486485-4E89-40A6-8D7E-F634F28535A5}"/>
              </a:ext>
            </a:extLst>
          </p:cNvPr>
          <p:cNvSpPr txBox="1">
            <a:spLocks noChangeArrowheads="1"/>
          </p:cNvSpPr>
          <p:nvPr/>
        </p:nvSpPr>
        <p:spPr>
          <a:xfrm>
            <a:off x="897245" y="1639187"/>
            <a:ext cx="7614808" cy="4839586"/>
          </a:xfrm>
          <a:prstGeom prst="rect">
            <a:avLst/>
          </a:prstGeom>
          <a:solidFill>
            <a:schemeClr val="bg1"/>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80000"/>
              </a:lnSpc>
              <a:buFontTx/>
              <a:buNone/>
              <a:defRPr/>
            </a:pPr>
            <a:endParaRPr lang="en-US" altLang="en-US" sz="2000" b="1" dirty="0"/>
          </a:p>
          <a:p>
            <a:pPr marL="0" indent="0">
              <a:lnSpc>
                <a:spcPct val="80000"/>
              </a:lnSpc>
              <a:buFontTx/>
              <a:buNone/>
              <a:defRPr/>
            </a:pPr>
            <a:r>
              <a:rPr lang="en-US" altLang="en-US" sz="2000" dirty="0">
                <a:solidFill>
                  <a:srgbClr val="00B050"/>
                </a:solidFill>
              </a:rPr>
              <a:t> </a:t>
            </a:r>
            <a:r>
              <a:rPr lang="en-US" altLang="en-US" sz="2400" b="1" u="sng" dirty="0"/>
              <a:t>Word Reading</a:t>
            </a:r>
          </a:p>
          <a:p>
            <a:pPr>
              <a:lnSpc>
                <a:spcPct val="80000"/>
              </a:lnSpc>
              <a:defRPr/>
            </a:pPr>
            <a:r>
              <a:rPr lang="en-US" altLang="en-US" sz="2400" dirty="0">
                <a:solidFill>
                  <a:srgbClr val="00B050"/>
                </a:solidFill>
              </a:rPr>
              <a:t>Say a sound for each letter in the alphabet and at</a:t>
            </a:r>
          </a:p>
          <a:p>
            <a:pPr marL="0" indent="0">
              <a:lnSpc>
                <a:spcPct val="80000"/>
              </a:lnSpc>
              <a:buFontTx/>
              <a:buNone/>
              <a:defRPr/>
            </a:pPr>
            <a:r>
              <a:rPr lang="en-US" altLang="en-US" sz="2400" dirty="0">
                <a:solidFill>
                  <a:srgbClr val="00B050"/>
                </a:solidFill>
              </a:rPr>
              <a:t>least 10 digraphs.</a:t>
            </a:r>
          </a:p>
          <a:p>
            <a:pPr>
              <a:lnSpc>
                <a:spcPct val="80000"/>
              </a:lnSpc>
              <a:defRPr/>
            </a:pPr>
            <a:r>
              <a:rPr lang="en-US" altLang="en-US" sz="2400" dirty="0">
                <a:solidFill>
                  <a:srgbClr val="00B050"/>
                </a:solidFill>
              </a:rPr>
              <a:t> Read words consistent with their phonic</a:t>
            </a:r>
          </a:p>
          <a:p>
            <a:pPr marL="0" indent="0">
              <a:lnSpc>
                <a:spcPct val="80000"/>
              </a:lnSpc>
              <a:buFontTx/>
              <a:buNone/>
              <a:defRPr/>
            </a:pPr>
            <a:r>
              <a:rPr lang="en-US" altLang="en-US" sz="2400" dirty="0">
                <a:solidFill>
                  <a:srgbClr val="00B050"/>
                </a:solidFill>
              </a:rPr>
              <a:t>knowledge by sound-blending.</a:t>
            </a:r>
          </a:p>
          <a:p>
            <a:pPr>
              <a:lnSpc>
                <a:spcPct val="80000"/>
              </a:lnSpc>
              <a:defRPr/>
            </a:pPr>
            <a:r>
              <a:rPr lang="en-US" altLang="en-US" sz="2400" dirty="0">
                <a:solidFill>
                  <a:srgbClr val="00B050"/>
                </a:solidFill>
              </a:rPr>
              <a:t>Read aloud simple sentences and books that are</a:t>
            </a:r>
          </a:p>
          <a:p>
            <a:pPr marL="0" indent="0">
              <a:lnSpc>
                <a:spcPct val="80000"/>
              </a:lnSpc>
              <a:buFontTx/>
              <a:buNone/>
              <a:defRPr/>
            </a:pPr>
            <a:r>
              <a:rPr lang="en-US" altLang="en-US" sz="2400" dirty="0">
                <a:solidFill>
                  <a:srgbClr val="00B050"/>
                </a:solidFill>
              </a:rPr>
              <a:t>consistent with their phonic knowledge, including</a:t>
            </a:r>
          </a:p>
          <a:p>
            <a:pPr marL="0" indent="0">
              <a:lnSpc>
                <a:spcPct val="80000"/>
              </a:lnSpc>
              <a:buFontTx/>
              <a:buNone/>
              <a:defRPr/>
            </a:pPr>
            <a:r>
              <a:rPr lang="en-US" altLang="en-US" sz="2400" dirty="0">
                <a:solidFill>
                  <a:srgbClr val="00B050"/>
                </a:solidFill>
              </a:rPr>
              <a:t>some common exception words</a:t>
            </a:r>
          </a:p>
          <a:p>
            <a:pPr marL="0" indent="0">
              <a:lnSpc>
                <a:spcPct val="80000"/>
              </a:lnSpc>
              <a:buFontTx/>
              <a:buNone/>
              <a:defRPr/>
            </a:pPr>
            <a:endParaRPr lang="en-US" altLang="en-US" sz="2000" dirty="0">
              <a:solidFill>
                <a:srgbClr val="00B050"/>
              </a:solidFill>
            </a:endParaRPr>
          </a:p>
          <a:p>
            <a:pPr marL="0" indent="0">
              <a:lnSpc>
                <a:spcPct val="80000"/>
              </a:lnSpc>
              <a:buFontTx/>
              <a:buNone/>
              <a:defRPr/>
            </a:pPr>
            <a:endParaRPr lang="en-US" altLang="en-US" sz="2000" dirty="0">
              <a:solidFill>
                <a:srgbClr val="00B050"/>
              </a:solidFill>
            </a:endParaRPr>
          </a:p>
          <a:p>
            <a:pPr>
              <a:lnSpc>
                <a:spcPct val="80000"/>
              </a:lnSpc>
              <a:buFont typeface="Arial" charset="0"/>
              <a:buChar char="•"/>
              <a:defRPr/>
            </a:pPr>
            <a:endParaRPr lang="en-US" altLang="en-US" sz="2400" b="1" u="sng" dirty="0"/>
          </a:p>
          <a:p>
            <a:pPr marL="0" indent="0">
              <a:lnSpc>
                <a:spcPct val="80000"/>
              </a:lnSpc>
              <a:buFontTx/>
              <a:buNone/>
              <a:defRPr/>
            </a:pPr>
            <a:endParaRPr lang="en-US" altLang="en-US" sz="2400" b="1" dirty="0"/>
          </a:p>
          <a:p>
            <a:pPr>
              <a:lnSpc>
                <a:spcPct val="80000"/>
              </a:lnSpc>
              <a:buFontTx/>
              <a:buNone/>
              <a:defRPr/>
            </a:pPr>
            <a:endParaRPr lang="en-US" altLang="en-US" sz="2400" b="1" u="sng" dirty="0"/>
          </a:p>
        </p:txBody>
      </p:sp>
    </p:spTree>
    <p:extLst>
      <p:ext uri="{BB962C8B-B14F-4D97-AF65-F5344CB8AC3E}">
        <p14:creationId xmlns:p14="http://schemas.microsoft.com/office/powerpoint/2010/main" val="3817084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
            <a:extLst>
              <a:ext uri="{FF2B5EF4-FFF2-40B4-BE49-F238E27FC236}">
                <a16:creationId xmlns:a16="http://schemas.microsoft.com/office/drawing/2014/main" id="{36BF21CC-C0CB-4064-9C2C-2A90D73BFBA7}"/>
              </a:ext>
            </a:extLst>
          </p:cNvPr>
          <p:cNvSpPr txBox="1">
            <a:spLocks noChangeArrowheads="1"/>
          </p:cNvSpPr>
          <p:nvPr/>
        </p:nvSpPr>
        <p:spPr>
          <a:xfrm>
            <a:off x="1007450" y="509837"/>
            <a:ext cx="3783930" cy="1415837"/>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en-US" u="sng" dirty="0">
                <a:solidFill>
                  <a:schemeClr val="tx1"/>
                </a:solidFill>
              </a:rPr>
              <a:t>Literacy</a:t>
            </a:r>
            <a:endParaRPr lang="en-US" altLang="en-US" sz="4800" u="sng" dirty="0">
              <a:solidFill>
                <a:schemeClr val="tx1"/>
              </a:solidFill>
            </a:endParaRPr>
          </a:p>
        </p:txBody>
      </p:sp>
      <p:sp>
        <p:nvSpPr>
          <p:cNvPr id="21" name="Rectangle 3">
            <a:extLst>
              <a:ext uri="{FF2B5EF4-FFF2-40B4-BE49-F238E27FC236}">
                <a16:creationId xmlns:a16="http://schemas.microsoft.com/office/drawing/2014/main" id="{71486485-4E89-40A6-8D7E-F634F28535A5}"/>
              </a:ext>
            </a:extLst>
          </p:cNvPr>
          <p:cNvSpPr txBox="1">
            <a:spLocks noChangeArrowheads="1"/>
          </p:cNvSpPr>
          <p:nvPr/>
        </p:nvSpPr>
        <p:spPr>
          <a:xfrm>
            <a:off x="897245" y="1639187"/>
            <a:ext cx="7614808" cy="4839586"/>
          </a:xfrm>
          <a:prstGeom prst="rect">
            <a:avLst/>
          </a:prstGeom>
          <a:solidFill>
            <a:schemeClr val="bg1"/>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80000"/>
              </a:lnSpc>
              <a:buFontTx/>
              <a:buNone/>
              <a:defRPr/>
            </a:pPr>
            <a:endParaRPr lang="en-US" altLang="en-US" sz="2000" b="1" dirty="0"/>
          </a:p>
          <a:p>
            <a:pPr marL="0" indent="0">
              <a:lnSpc>
                <a:spcPct val="80000"/>
              </a:lnSpc>
              <a:buFontTx/>
              <a:buNone/>
              <a:defRPr/>
            </a:pPr>
            <a:r>
              <a:rPr lang="en-US" altLang="en-US" sz="2000" dirty="0">
                <a:solidFill>
                  <a:srgbClr val="00B050"/>
                </a:solidFill>
              </a:rPr>
              <a:t> </a:t>
            </a:r>
            <a:r>
              <a:rPr lang="en-US" altLang="en-US" sz="2400" b="1" u="sng" dirty="0"/>
              <a:t>Writing</a:t>
            </a:r>
          </a:p>
          <a:p>
            <a:pPr marL="0" indent="0">
              <a:lnSpc>
                <a:spcPct val="80000"/>
              </a:lnSpc>
              <a:buFontTx/>
              <a:buNone/>
              <a:defRPr/>
            </a:pPr>
            <a:endParaRPr lang="en-US" altLang="en-US" sz="2000" dirty="0">
              <a:solidFill>
                <a:srgbClr val="00B050"/>
              </a:solidFill>
            </a:endParaRPr>
          </a:p>
          <a:p>
            <a:pPr>
              <a:lnSpc>
                <a:spcPct val="80000"/>
              </a:lnSpc>
              <a:defRPr/>
            </a:pPr>
            <a:r>
              <a:rPr lang="en-US" altLang="en-US" sz="2400" dirty="0">
                <a:solidFill>
                  <a:srgbClr val="00B050"/>
                </a:solidFill>
              </a:rPr>
              <a:t>Write </a:t>
            </a:r>
            <a:r>
              <a:rPr lang="en-US" altLang="en-US" sz="2400" dirty="0" err="1">
                <a:solidFill>
                  <a:srgbClr val="00B050"/>
                </a:solidFill>
              </a:rPr>
              <a:t>recognisable</a:t>
            </a:r>
            <a:r>
              <a:rPr lang="en-US" altLang="en-US" sz="2400" dirty="0">
                <a:solidFill>
                  <a:srgbClr val="00B050"/>
                </a:solidFill>
              </a:rPr>
              <a:t> letters, most of which are</a:t>
            </a:r>
          </a:p>
          <a:p>
            <a:pPr marL="0" indent="0">
              <a:lnSpc>
                <a:spcPct val="80000"/>
              </a:lnSpc>
              <a:buNone/>
              <a:defRPr/>
            </a:pPr>
            <a:r>
              <a:rPr lang="en-US" altLang="en-US" sz="2400" dirty="0">
                <a:solidFill>
                  <a:srgbClr val="00B050"/>
                </a:solidFill>
              </a:rPr>
              <a:t>     correctly formed.</a:t>
            </a:r>
          </a:p>
          <a:p>
            <a:pPr>
              <a:lnSpc>
                <a:spcPct val="80000"/>
              </a:lnSpc>
              <a:defRPr/>
            </a:pPr>
            <a:r>
              <a:rPr lang="en-US" altLang="en-US" sz="2400" dirty="0">
                <a:solidFill>
                  <a:srgbClr val="00B050"/>
                </a:solidFill>
              </a:rPr>
              <a:t> Spell words by identifying sounds in them and</a:t>
            </a:r>
          </a:p>
          <a:p>
            <a:pPr marL="0" indent="0">
              <a:lnSpc>
                <a:spcPct val="80000"/>
              </a:lnSpc>
              <a:buNone/>
              <a:defRPr/>
            </a:pPr>
            <a:r>
              <a:rPr lang="en-US" altLang="en-US" sz="2400" dirty="0">
                <a:solidFill>
                  <a:srgbClr val="00B050"/>
                </a:solidFill>
              </a:rPr>
              <a:t>    representing the sounds with a letter or letters.</a:t>
            </a:r>
          </a:p>
          <a:p>
            <a:pPr>
              <a:lnSpc>
                <a:spcPct val="80000"/>
              </a:lnSpc>
              <a:defRPr/>
            </a:pPr>
            <a:r>
              <a:rPr lang="en-US" altLang="en-US" sz="2400" dirty="0">
                <a:solidFill>
                  <a:srgbClr val="00B050"/>
                </a:solidFill>
              </a:rPr>
              <a:t> Write simple phrases and sentences that can be</a:t>
            </a:r>
          </a:p>
          <a:p>
            <a:pPr marL="0" indent="0">
              <a:lnSpc>
                <a:spcPct val="80000"/>
              </a:lnSpc>
              <a:buNone/>
              <a:defRPr/>
            </a:pPr>
            <a:r>
              <a:rPr lang="en-US" altLang="en-US" sz="2400" dirty="0">
                <a:solidFill>
                  <a:srgbClr val="00B050"/>
                </a:solidFill>
              </a:rPr>
              <a:t>      read by others.</a:t>
            </a:r>
          </a:p>
          <a:p>
            <a:pPr marL="0" indent="0">
              <a:lnSpc>
                <a:spcPct val="80000"/>
              </a:lnSpc>
              <a:buFontTx/>
              <a:buNone/>
              <a:defRPr/>
            </a:pPr>
            <a:endParaRPr lang="en-US" altLang="en-US" sz="2400" b="1" dirty="0"/>
          </a:p>
          <a:p>
            <a:pPr>
              <a:lnSpc>
                <a:spcPct val="80000"/>
              </a:lnSpc>
              <a:buFontTx/>
              <a:buNone/>
              <a:defRPr/>
            </a:pPr>
            <a:endParaRPr lang="en-US" altLang="en-US" sz="2400" b="1" u="sng" dirty="0"/>
          </a:p>
        </p:txBody>
      </p:sp>
    </p:spTree>
    <p:extLst>
      <p:ext uri="{BB962C8B-B14F-4D97-AF65-F5344CB8AC3E}">
        <p14:creationId xmlns:p14="http://schemas.microsoft.com/office/powerpoint/2010/main" val="2754223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Title 1">
            <a:extLst>
              <a:ext uri="{FF2B5EF4-FFF2-40B4-BE49-F238E27FC236}">
                <a16:creationId xmlns:a16="http://schemas.microsoft.com/office/drawing/2014/main" id="{CEF6666F-91D8-465E-B061-C98A8B21BF36}"/>
              </a:ext>
            </a:extLst>
          </p:cNvPr>
          <p:cNvSpPr>
            <a:spLocks noGrp="1"/>
          </p:cNvSpPr>
          <p:nvPr>
            <p:ph type="title"/>
          </p:nvPr>
        </p:nvSpPr>
        <p:spPr/>
        <p:txBody>
          <a:bodyPr>
            <a:normAutofit/>
          </a:bodyPr>
          <a:lstStyle/>
          <a:p>
            <a:pPr algn="ctr"/>
            <a:r>
              <a:rPr lang="en-GB" altLang="en-US" sz="4800" u="sng" dirty="0">
                <a:solidFill>
                  <a:schemeClr val="tx1"/>
                </a:solidFill>
              </a:rPr>
              <a:t>Maths</a:t>
            </a:r>
          </a:p>
        </p:txBody>
      </p:sp>
      <p:sp>
        <p:nvSpPr>
          <p:cNvPr id="12" name="Text Placeholder 11">
            <a:extLst>
              <a:ext uri="{FF2B5EF4-FFF2-40B4-BE49-F238E27FC236}">
                <a16:creationId xmlns:a16="http://schemas.microsoft.com/office/drawing/2014/main" id="{7A3F54F5-3679-6DE2-3594-5D1740F91827}"/>
              </a:ext>
            </a:extLst>
          </p:cNvPr>
          <p:cNvSpPr>
            <a:spLocks noGrp="1"/>
          </p:cNvSpPr>
          <p:nvPr>
            <p:ph type="body" idx="1"/>
          </p:nvPr>
        </p:nvSpPr>
        <p:spPr/>
        <p:txBody>
          <a:bodyPr/>
          <a:lstStyle/>
          <a:p>
            <a:r>
              <a:rPr lang="en-GB" dirty="0"/>
              <a:t>NUMBER</a:t>
            </a:r>
          </a:p>
        </p:txBody>
      </p:sp>
      <p:sp>
        <p:nvSpPr>
          <p:cNvPr id="21" name="Content Placeholder 2">
            <a:extLst>
              <a:ext uri="{FF2B5EF4-FFF2-40B4-BE49-F238E27FC236}">
                <a16:creationId xmlns:a16="http://schemas.microsoft.com/office/drawing/2014/main" id="{D63AFDA0-C705-41A0-937C-1148383879EB}"/>
              </a:ext>
            </a:extLst>
          </p:cNvPr>
          <p:cNvSpPr>
            <a:spLocks noGrp="1"/>
          </p:cNvSpPr>
          <p:nvPr>
            <p:ph sz="half" idx="2"/>
          </p:nvPr>
        </p:nvSpPr>
        <p:spPr/>
        <p:txBody>
          <a:bodyPr>
            <a:normAutofit fontScale="85000" lnSpcReduction="20000"/>
          </a:bodyPr>
          <a:lstStyle/>
          <a:p>
            <a:pPr marL="0" indent="0">
              <a:buNone/>
            </a:pPr>
            <a:endParaRPr lang="en-GB" altLang="en-US" b="1" dirty="0"/>
          </a:p>
          <a:p>
            <a:r>
              <a:rPr lang="en-US" altLang="en-US" sz="1500" dirty="0">
                <a:solidFill>
                  <a:srgbClr val="0070C0"/>
                </a:solidFill>
              </a:rPr>
              <a:t>Have a deep understanding of number to 10,</a:t>
            </a:r>
          </a:p>
          <a:p>
            <a:pPr marL="0" indent="0">
              <a:buNone/>
            </a:pPr>
            <a:r>
              <a:rPr lang="en-US" altLang="en-US" sz="1500" dirty="0">
                <a:solidFill>
                  <a:srgbClr val="0070C0"/>
                </a:solidFill>
              </a:rPr>
              <a:t>including the composition of each number.</a:t>
            </a:r>
          </a:p>
          <a:p>
            <a:r>
              <a:rPr lang="en-US" altLang="en-US" sz="1500" dirty="0" err="1">
                <a:solidFill>
                  <a:srgbClr val="0070C0"/>
                </a:solidFill>
              </a:rPr>
              <a:t>Subitise</a:t>
            </a:r>
            <a:r>
              <a:rPr lang="en-US" altLang="en-US" sz="1500" dirty="0">
                <a:solidFill>
                  <a:srgbClr val="0070C0"/>
                </a:solidFill>
              </a:rPr>
              <a:t> up to 5.</a:t>
            </a:r>
          </a:p>
          <a:p>
            <a:r>
              <a:rPr lang="en-US" altLang="en-US" sz="1500" dirty="0">
                <a:solidFill>
                  <a:srgbClr val="0070C0"/>
                </a:solidFill>
              </a:rPr>
              <a:t>Automatically recall (without reference to</a:t>
            </a:r>
          </a:p>
          <a:p>
            <a:pPr marL="0" indent="0">
              <a:buNone/>
            </a:pPr>
            <a:r>
              <a:rPr lang="en-US" altLang="en-US" sz="1500" dirty="0">
                <a:solidFill>
                  <a:srgbClr val="0070C0"/>
                </a:solidFill>
              </a:rPr>
              <a:t>rhymes, counting or other aids) number bonds</a:t>
            </a:r>
          </a:p>
          <a:p>
            <a:pPr marL="0" indent="0">
              <a:buNone/>
            </a:pPr>
            <a:r>
              <a:rPr lang="en-US" altLang="en-US" sz="1500" dirty="0">
                <a:solidFill>
                  <a:srgbClr val="0070C0"/>
                </a:solidFill>
              </a:rPr>
              <a:t>up to 5 (including subtraction facts) and some</a:t>
            </a:r>
          </a:p>
          <a:p>
            <a:pPr marL="0" indent="0">
              <a:buNone/>
            </a:pPr>
            <a:r>
              <a:rPr lang="en-US" altLang="en-US" sz="1500" dirty="0">
                <a:solidFill>
                  <a:srgbClr val="0070C0"/>
                </a:solidFill>
              </a:rPr>
              <a:t>number bonds to 10, including double facts.</a:t>
            </a:r>
            <a:endParaRPr lang="en-GB" altLang="en-US" sz="1500" dirty="0">
              <a:solidFill>
                <a:srgbClr val="0070C0"/>
              </a:solidFill>
            </a:endParaRPr>
          </a:p>
        </p:txBody>
      </p:sp>
      <p:sp>
        <p:nvSpPr>
          <p:cNvPr id="13" name="Text Placeholder 12">
            <a:extLst>
              <a:ext uri="{FF2B5EF4-FFF2-40B4-BE49-F238E27FC236}">
                <a16:creationId xmlns:a16="http://schemas.microsoft.com/office/drawing/2014/main" id="{7B5EE7AC-4A3E-3357-5FDD-60867386702B}"/>
              </a:ext>
            </a:extLst>
          </p:cNvPr>
          <p:cNvSpPr>
            <a:spLocks noGrp="1"/>
          </p:cNvSpPr>
          <p:nvPr>
            <p:ph type="body" sz="quarter" idx="3"/>
          </p:nvPr>
        </p:nvSpPr>
        <p:spPr/>
        <p:txBody>
          <a:bodyPr/>
          <a:lstStyle/>
          <a:p>
            <a:r>
              <a:rPr lang="en-GB" dirty="0"/>
              <a:t>NUMERICAL PATTERN</a:t>
            </a:r>
          </a:p>
        </p:txBody>
      </p:sp>
      <p:sp>
        <p:nvSpPr>
          <p:cNvPr id="14" name="Content Placeholder 13">
            <a:extLst>
              <a:ext uri="{FF2B5EF4-FFF2-40B4-BE49-F238E27FC236}">
                <a16:creationId xmlns:a16="http://schemas.microsoft.com/office/drawing/2014/main" id="{870223A7-93DD-A729-AB54-43AEBAF6693E}"/>
              </a:ext>
            </a:extLst>
          </p:cNvPr>
          <p:cNvSpPr>
            <a:spLocks noGrp="1"/>
          </p:cNvSpPr>
          <p:nvPr>
            <p:ph sz="quarter" idx="4"/>
          </p:nvPr>
        </p:nvSpPr>
        <p:spPr/>
        <p:txBody>
          <a:bodyPr>
            <a:normAutofit fontScale="85000" lnSpcReduction="20000"/>
          </a:bodyPr>
          <a:lstStyle/>
          <a:p>
            <a:r>
              <a:rPr lang="en-GB" altLang="en-US" dirty="0">
                <a:solidFill>
                  <a:srgbClr val="0070C0"/>
                </a:solidFill>
              </a:rPr>
              <a:t>Verbally count beyond 20.</a:t>
            </a:r>
          </a:p>
          <a:p>
            <a:r>
              <a:rPr lang="en-GB" altLang="en-US" dirty="0">
                <a:solidFill>
                  <a:srgbClr val="0070C0"/>
                </a:solidFill>
              </a:rPr>
              <a:t>Compare quantities up to 10 in different contexts. Recognising when one quantity is greater than, less than or the same.</a:t>
            </a:r>
          </a:p>
          <a:p>
            <a:r>
              <a:rPr lang="en-GB" altLang="en-US" dirty="0">
                <a:solidFill>
                  <a:srgbClr val="0070C0"/>
                </a:solidFill>
              </a:rPr>
              <a:t>Explore and represent patterns within numbers up to 10, including evens and odds, double facts and sharing equally. </a:t>
            </a:r>
          </a:p>
          <a:p>
            <a:endParaRPr lang="en-GB" altLang="en-US" sz="1400" b="1" i="1" dirty="0">
              <a:solidFill>
                <a:srgbClr val="00B050"/>
              </a:solidFill>
            </a:endParaRPr>
          </a:p>
          <a:p>
            <a:endParaRPr lang="en-GB" dirty="0"/>
          </a:p>
        </p:txBody>
      </p:sp>
    </p:spTree>
    <p:extLst>
      <p:ext uri="{BB962C8B-B14F-4D97-AF65-F5344CB8AC3E}">
        <p14:creationId xmlns:p14="http://schemas.microsoft.com/office/powerpoint/2010/main" val="3764006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5" name="Title 1">
            <a:extLst>
              <a:ext uri="{FF2B5EF4-FFF2-40B4-BE49-F238E27FC236}">
                <a16:creationId xmlns:a16="http://schemas.microsoft.com/office/drawing/2014/main" id="{CEF6666F-91D8-465E-B061-C98A8B21BF36}"/>
              </a:ext>
            </a:extLst>
          </p:cNvPr>
          <p:cNvSpPr txBox="1">
            <a:spLocks/>
          </p:cNvSpPr>
          <p:nvPr/>
        </p:nvSpPr>
        <p:spPr>
          <a:xfrm>
            <a:off x="1007570" y="787400"/>
            <a:ext cx="6347714" cy="49312"/>
          </a:xfrm>
          <a:prstGeom prst="rect">
            <a:avLst/>
          </a:prstGeom>
        </p:spPr>
        <p:txBody>
          <a:bodyPr>
            <a:normAutofit fontScale="250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dirty="0"/>
              <a:t> </a:t>
            </a:r>
            <a:r>
              <a:rPr lang="en-US" sz="9600" dirty="0">
                <a:solidFill>
                  <a:srgbClr val="0070C0"/>
                </a:solidFill>
              </a:rPr>
              <a:t>We follow the </a:t>
            </a:r>
            <a:r>
              <a:rPr lang="en-US" sz="9600" b="1" dirty="0">
                <a:solidFill>
                  <a:srgbClr val="0070C0"/>
                </a:solidFill>
              </a:rPr>
              <a:t>White Rose </a:t>
            </a:r>
            <a:r>
              <a:rPr lang="en-US" sz="9600" dirty="0">
                <a:solidFill>
                  <a:srgbClr val="0070C0"/>
                </a:solidFill>
              </a:rPr>
              <a:t>scheme of work. </a:t>
            </a:r>
          </a:p>
          <a:p>
            <a:pPr algn="ctr"/>
            <a:r>
              <a:rPr lang="en-US" sz="9600" dirty="0">
                <a:solidFill>
                  <a:srgbClr val="0070C0"/>
                </a:solidFill>
              </a:rPr>
              <a:t>We like this because:</a:t>
            </a:r>
            <a:br>
              <a:rPr lang="en-US" sz="9600" dirty="0">
                <a:solidFill>
                  <a:srgbClr val="0070C0"/>
                </a:solidFill>
              </a:rPr>
            </a:br>
            <a:r>
              <a:rPr lang="en-US" sz="8000" dirty="0">
                <a:solidFill>
                  <a:schemeClr val="tx1"/>
                </a:solidFill>
              </a:rPr>
              <a:t> New learning is taught in </a:t>
            </a:r>
            <a:r>
              <a:rPr lang="en-US" sz="8000" b="1" dirty="0">
                <a:solidFill>
                  <a:schemeClr val="tx1"/>
                </a:solidFill>
              </a:rPr>
              <a:t>small, progressive steps</a:t>
            </a:r>
            <a:r>
              <a:rPr lang="en-US" sz="8000" dirty="0">
                <a:solidFill>
                  <a:schemeClr val="tx1"/>
                </a:solidFill>
              </a:rPr>
              <a:t>.</a:t>
            </a:r>
            <a:br>
              <a:rPr lang="en-US" sz="8000" dirty="0">
                <a:solidFill>
                  <a:schemeClr val="tx1"/>
                </a:solidFill>
              </a:rPr>
            </a:br>
            <a:endParaRPr lang="en-US" sz="8000" dirty="0">
              <a:solidFill>
                <a:schemeClr val="tx1"/>
              </a:solidFill>
            </a:endParaRPr>
          </a:p>
          <a:p>
            <a:pPr algn="ctr"/>
            <a:r>
              <a:rPr lang="en-US" sz="8000" dirty="0">
                <a:solidFill>
                  <a:schemeClr val="tx1"/>
                </a:solidFill>
              </a:rPr>
              <a:t> It has a </a:t>
            </a:r>
            <a:r>
              <a:rPr lang="en-US" sz="8000" b="1" dirty="0">
                <a:solidFill>
                  <a:schemeClr val="tx1"/>
                </a:solidFill>
              </a:rPr>
              <a:t>Concrete-Pictorial-Abstract </a:t>
            </a:r>
            <a:r>
              <a:rPr lang="en-US" sz="8000" dirty="0">
                <a:solidFill>
                  <a:schemeClr val="tx1"/>
                </a:solidFill>
              </a:rPr>
              <a:t>(C-P-A) approach so that children can tackle new, abstract</a:t>
            </a:r>
            <a:br>
              <a:rPr lang="en-US" sz="8000" dirty="0">
                <a:solidFill>
                  <a:schemeClr val="tx1"/>
                </a:solidFill>
              </a:rPr>
            </a:br>
            <a:r>
              <a:rPr lang="en-US" sz="8000" dirty="0">
                <a:solidFill>
                  <a:schemeClr val="tx1"/>
                </a:solidFill>
              </a:rPr>
              <a:t>concepts more comfortably.</a:t>
            </a:r>
            <a:br>
              <a:rPr lang="en-US" sz="8000" dirty="0">
                <a:solidFill>
                  <a:schemeClr val="tx1"/>
                </a:solidFill>
              </a:rPr>
            </a:br>
            <a:endParaRPr lang="en-US" sz="8000" dirty="0">
              <a:solidFill>
                <a:schemeClr val="tx1"/>
              </a:solidFill>
            </a:endParaRPr>
          </a:p>
          <a:p>
            <a:pPr algn="ctr"/>
            <a:r>
              <a:rPr lang="en-US" sz="8000" dirty="0">
                <a:solidFill>
                  <a:schemeClr val="tx1"/>
                </a:solidFill>
              </a:rPr>
              <a:t> New </a:t>
            </a:r>
            <a:r>
              <a:rPr lang="en-US" sz="8000" b="1" dirty="0">
                <a:solidFill>
                  <a:schemeClr val="tx1"/>
                </a:solidFill>
              </a:rPr>
              <a:t>procedures are modelled and resources are used </a:t>
            </a:r>
            <a:r>
              <a:rPr lang="en-US" sz="8000" dirty="0">
                <a:solidFill>
                  <a:schemeClr val="tx1"/>
                </a:solidFill>
              </a:rPr>
              <a:t>to help children to understand what they</a:t>
            </a:r>
            <a:br>
              <a:rPr lang="en-US" sz="8000" dirty="0">
                <a:solidFill>
                  <a:schemeClr val="tx1"/>
                </a:solidFill>
              </a:rPr>
            </a:br>
            <a:r>
              <a:rPr lang="en-US" sz="8000" dirty="0">
                <a:solidFill>
                  <a:schemeClr val="tx1"/>
                </a:solidFill>
              </a:rPr>
              <a:t>are learning.</a:t>
            </a:r>
          </a:p>
          <a:p>
            <a:pPr algn="ctr"/>
            <a:br>
              <a:rPr lang="en-US" sz="8000" dirty="0">
                <a:solidFill>
                  <a:schemeClr val="tx1"/>
                </a:solidFill>
              </a:rPr>
            </a:br>
            <a:r>
              <a:rPr lang="en-US" sz="8000" dirty="0">
                <a:solidFill>
                  <a:schemeClr val="tx1"/>
                </a:solidFill>
              </a:rPr>
              <a:t> </a:t>
            </a:r>
            <a:r>
              <a:rPr lang="en-US" sz="8000" b="1" dirty="0">
                <a:solidFill>
                  <a:schemeClr val="tx1"/>
                </a:solidFill>
              </a:rPr>
              <a:t>Previously learned knowledge, concepts and procedures are regularly revisited.</a:t>
            </a:r>
          </a:p>
          <a:p>
            <a:pPr algn="ctr"/>
            <a:br>
              <a:rPr lang="en-US" sz="8000" dirty="0">
                <a:solidFill>
                  <a:schemeClr val="tx1"/>
                </a:solidFill>
              </a:rPr>
            </a:br>
            <a:r>
              <a:rPr lang="en-US" sz="8000" dirty="0">
                <a:solidFill>
                  <a:schemeClr val="tx1"/>
                </a:solidFill>
              </a:rPr>
              <a:t>It encourages </a:t>
            </a:r>
            <a:r>
              <a:rPr lang="en-US" sz="8000" b="1" dirty="0">
                <a:solidFill>
                  <a:schemeClr val="tx1"/>
                </a:solidFill>
              </a:rPr>
              <a:t>rich mathematical talk</a:t>
            </a:r>
            <a:r>
              <a:rPr lang="en-US" sz="8000" dirty="0">
                <a:solidFill>
                  <a:schemeClr val="tx1"/>
                </a:solidFill>
              </a:rPr>
              <a:t>.</a:t>
            </a:r>
          </a:p>
          <a:p>
            <a:pPr algn="ctr"/>
            <a:br>
              <a:rPr lang="en-US" sz="8000" dirty="0">
                <a:solidFill>
                  <a:schemeClr val="tx1"/>
                </a:solidFill>
              </a:rPr>
            </a:br>
            <a:r>
              <a:rPr lang="en-US" sz="8000" dirty="0">
                <a:solidFill>
                  <a:schemeClr val="tx1"/>
                </a:solidFill>
              </a:rPr>
              <a:t> It helps children to </a:t>
            </a:r>
            <a:r>
              <a:rPr lang="en-US" sz="8000" b="1" dirty="0">
                <a:solidFill>
                  <a:schemeClr val="tx1"/>
                </a:solidFill>
              </a:rPr>
              <a:t>problem-solve </a:t>
            </a:r>
            <a:r>
              <a:rPr lang="en-US" sz="8000" dirty="0">
                <a:solidFill>
                  <a:schemeClr val="tx1"/>
                </a:solidFill>
              </a:rPr>
              <a:t>by building on prior learning to help them see connections and</a:t>
            </a:r>
            <a:br>
              <a:rPr lang="en-US" sz="8000" dirty="0">
                <a:solidFill>
                  <a:schemeClr val="tx1"/>
                </a:solidFill>
              </a:rPr>
            </a:br>
            <a:r>
              <a:rPr lang="en-US" sz="8000" dirty="0">
                <a:solidFill>
                  <a:schemeClr val="tx1"/>
                </a:solidFill>
              </a:rPr>
              <a:t>patterns.</a:t>
            </a:r>
          </a:p>
          <a:p>
            <a:pPr algn="ctr"/>
            <a:br>
              <a:rPr lang="en-US" sz="8000" dirty="0">
                <a:solidFill>
                  <a:schemeClr val="tx1"/>
                </a:solidFill>
              </a:rPr>
            </a:br>
            <a:r>
              <a:rPr lang="en-US" sz="8000" dirty="0">
                <a:solidFill>
                  <a:schemeClr val="tx1"/>
                </a:solidFill>
              </a:rPr>
              <a:t> It encourages a </a:t>
            </a:r>
            <a:r>
              <a:rPr lang="en-US" sz="8000" b="1" dirty="0">
                <a:solidFill>
                  <a:schemeClr val="tx1"/>
                </a:solidFill>
              </a:rPr>
              <a:t>growth mindset. </a:t>
            </a:r>
            <a:r>
              <a:rPr lang="en-US" sz="8000" dirty="0">
                <a:solidFill>
                  <a:schemeClr val="tx1"/>
                </a:solidFill>
              </a:rPr>
              <a:t>Characters are hard-working, enthusiastic and not afraid to make</a:t>
            </a:r>
            <a:br>
              <a:rPr lang="en-US" sz="8000" dirty="0">
                <a:solidFill>
                  <a:schemeClr val="tx1"/>
                </a:solidFill>
              </a:rPr>
            </a:br>
            <a:r>
              <a:rPr lang="en-US" sz="8000" dirty="0">
                <a:solidFill>
                  <a:schemeClr val="tx1"/>
                </a:solidFill>
              </a:rPr>
              <a:t>mistakes.</a:t>
            </a:r>
            <a:br>
              <a:rPr lang="en-US" sz="8000" dirty="0">
                <a:solidFill>
                  <a:schemeClr val="tx1"/>
                </a:solidFill>
              </a:rPr>
            </a:br>
            <a:endParaRPr lang="en-GB" altLang="en-US" sz="8000" u="sng" dirty="0">
              <a:solidFill>
                <a:schemeClr val="tx1"/>
              </a:solidFill>
            </a:endParaRPr>
          </a:p>
        </p:txBody>
      </p:sp>
      <p:pic>
        <p:nvPicPr>
          <p:cNvPr id="13" name="Picture 12"/>
          <p:cNvPicPr>
            <a:picLocks noChangeAspect="1"/>
          </p:cNvPicPr>
          <p:nvPr/>
        </p:nvPicPr>
        <p:blipFill>
          <a:blip r:embed="rId3"/>
          <a:stretch>
            <a:fillRect/>
          </a:stretch>
        </p:blipFill>
        <p:spPr>
          <a:xfrm>
            <a:off x="7615333" y="5157192"/>
            <a:ext cx="809625" cy="1304925"/>
          </a:xfrm>
          <a:prstGeom prst="rect">
            <a:avLst/>
          </a:prstGeom>
        </p:spPr>
      </p:pic>
      <p:pic>
        <p:nvPicPr>
          <p:cNvPr id="14" name="Picture 13"/>
          <p:cNvPicPr>
            <a:picLocks noChangeAspect="1"/>
          </p:cNvPicPr>
          <p:nvPr/>
        </p:nvPicPr>
        <p:blipFill>
          <a:blip r:embed="rId4"/>
          <a:stretch>
            <a:fillRect/>
          </a:stretch>
        </p:blipFill>
        <p:spPr>
          <a:xfrm>
            <a:off x="0" y="659059"/>
            <a:ext cx="1187624" cy="1215568"/>
          </a:xfrm>
          <a:prstGeom prst="rect">
            <a:avLst/>
          </a:prstGeom>
        </p:spPr>
      </p:pic>
    </p:spTree>
    <p:extLst>
      <p:ext uri="{BB962C8B-B14F-4D97-AF65-F5344CB8AC3E}">
        <p14:creationId xmlns:p14="http://schemas.microsoft.com/office/powerpoint/2010/main" val="123729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4760F1D-A7C8-CB95-03E7-AE261D477BB9}"/>
            </a:ext>
          </a:extLst>
        </p:cNvPr>
        <p:cNvGrpSpPr/>
        <p:nvPr/>
      </p:nvGrpSpPr>
      <p:grpSpPr>
        <a:xfrm>
          <a:off x="0" y="0"/>
          <a:ext cx="0" cy="0"/>
          <a:chOff x="0" y="0"/>
          <a:chExt cx="0" cy="0"/>
        </a:xfrm>
      </p:grpSpPr>
      <p:grpSp>
        <p:nvGrpSpPr>
          <p:cNvPr id="7" name="Group 6">
            <a:extLst>
              <a:ext uri="{FF2B5EF4-FFF2-40B4-BE49-F238E27FC236}">
                <a16:creationId xmlns:a16="http://schemas.microsoft.com/office/drawing/2014/main" id="{0AD864FC-FAA9-630C-4BB2-0A074AB856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6279E6F7-1088-9DF5-DB1D-362711E02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5A83D774-8252-5352-1E30-2BC92C51BA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885D089B-D9D5-B28A-7DC6-D8076A0D45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F2513B27-D333-0F65-2342-D76DE040A0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F8CE6028-6459-4EF2-687E-5A69ED2B52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AE78F821-C069-B716-64C8-6361144BF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7CA3F1BB-CFB6-3615-94AB-023E0CC237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3B9B8CA2-A9C4-8BA5-7A51-60FEBF80CE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C3E28AFC-E248-5B2F-6438-E707620BE3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A72E19E-B8B8-3A41-8AE6-FB9600277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422ED6F8-7A30-2940-E1CE-563396BA4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B64826BD-D7F9-CC79-C88C-158E0FD61E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33D02207-53FF-237D-1C4E-40C0A963CF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0B5D55D0-C002-53CD-942D-3E31BDCD5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AAACE1B3-CC00-B023-7942-AE41842EFEC4}"/>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1BFCAE87-CBF9-AEEC-50F4-3B3403BE7A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
            <a:extLst>
              <a:ext uri="{FF2B5EF4-FFF2-40B4-BE49-F238E27FC236}">
                <a16:creationId xmlns:a16="http://schemas.microsoft.com/office/drawing/2014/main" id="{0767284B-8061-6025-C79D-8F47116CFED7}"/>
              </a:ext>
            </a:extLst>
          </p:cNvPr>
          <p:cNvSpPr txBox="1">
            <a:spLocks noChangeArrowheads="1"/>
          </p:cNvSpPr>
          <p:nvPr/>
        </p:nvSpPr>
        <p:spPr>
          <a:xfrm>
            <a:off x="1007450" y="509837"/>
            <a:ext cx="3783930" cy="1415837"/>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en-US" sz="4800" u="sng" dirty="0">
                <a:solidFill>
                  <a:schemeClr val="tx1"/>
                </a:solidFill>
              </a:rPr>
              <a:t>PHONICS</a:t>
            </a:r>
          </a:p>
        </p:txBody>
      </p:sp>
      <p:sp>
        <p:nvSpPr>
          <p:cNvPr id="21" name="Rectangle 3">
            <a:extLst>
              <a:ext uri="{FF2B5EF4-FFF2-40B4-BE49-F238E27FC236}">
                <a16:creationId xmlns:a16="http://schemas.microsoft.com/office/drawing/2014/main" id="{886F2168-E1F3-4CAB-1A7B-6D0CA5210729}"/>
              </a:ext>
            </a:extLst>
          </p:cNvPr>
          <p:cNvSpPr txBox="1">
            <a:spLocks noChangeArrowheads="1"/>
          </p:cNvSpPr>
          <p:nvPr/>
        </p:nvSpPr>
        <p:spPr>
          <a:xfrm>
            <a:off x="897245" y="1639187"/>
            <a:ext cx="7614808" cy="4839586"/>
          </a:xfrm>
          <a:prstGeom prst="rect">
            <a:avLst/>
          </a:prstGeom>
          <a:solidFill>
            <a:schemeClr val="bg1"/>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80000"/>
              </a:lnSpc>
              <a:buFontTx/>
              <a:buNone/>
              <a:defRPr/>
            </a:pPr>
            <a:endParaRPr lang="en-US" altLang="en-US" sz="2000" b="1" dirty="0"/>
          </a:p>
          <a:p>
            <a:pPr marL="0" indent="0">
              <a:lnSpc>
                <a:spcPct val="80000"/>
              </a:lnSpc>
              <a:buFontTx/>
              <a:buNone/>
              <a:defRPr/>
            </a:pPr>
            <a:r>
              <a:rPr lang="en-US" altLang="en-US" sz="2000" dirty="0">
                <a:solidFill>
                  <a:srgbClr val="00B050"/>
                </a:solidFill>
              </a:rPr>
              <a:t> </a:t>
            </a:r>
            <a:endParaRPr lang="en-US" altLang="en-US" sz="2400" b="1" u="sng" dirty="0"/>
          </a:p>
          <a:p>
            <a:pPr marL="0" indent="0">
              <a:lnSpc>
                <a:spcPct val="80000"/>
              </a:lnSpc>
              <a:buFontTx/>
              <a:buNone/>
              <a:defRPr/>
            </a:pPr>
            <a:endParaRPr lang="en-US" altLang="en-US" sz="2000" dirty="0">
              <a:solidFill>
                <a:srgbClr val="00B050"/>
              </a:solidFill>
            </a:endParaRPr>
          </a:p>
          <a:p>
            <a:pPr marL="0" indent="0">
              <a:lnSpc>
                <a:spcPct val="80000"/>
              </a:lnSpc>
              <a:buFontTx/>
              <a:buNone/>
              <a:defRPr/>
            </a:pPr>
            <a:endParaRPr lang="en-US" altLang="en-US" sz="2400" b="1" dirty="0"/>
          </a:p>
          <a:p>
            <a:pPr>
              <a:lnSpc>
                <a:spcPct val="80000"/>
              </a:lnSpc>
              <a:buFontTx/>
              <a:buNone/>
              <a:defRPr/>
            </a:pPr>
            <a:endParaRPr lang="en-US" altLang="en-US" sz="2400" b="1" u="sng" dirty="0"/>
          </a:p>
        </p:txBody>
      </p:sp>
      <p:pic>
        <p:nvPicPr>
          <p:cNvPr id="12" name="Picture 11">
            <a:extLst>
              <a:ext uri="{FF2B5EF4-FFF2-40B4-BE49-F238E27FC236}">
                <a16:creationId xmlns:a16="http://schemas.microsoft.com/office/drawing/2014/main" id="{F7E3D3AD-2AF8-2873-5F77-03FEBCBD0A99}"/>
              </a:ext>
            </a:extLst>
          </p:cNvPr>
          <p:cNvPicPr>
            <a:picLocks noChangeAspect="1"/>
          </p:cNvPicPr>
          <p:nvPr/>
        </p:nvPicPr>
        <p:blipFill>
          <a:blip r:embed="rId3"/>
          <a:stretch>
            <a:fillRect/>
          </a:stretch>
        </p:blipFill>
        <p:spPr>
          <a:xfrm>
            <a:off x="4861240" y="153907"/>
            <a:ext cx="1679487" cy="1771767"/>
          </a:xfrm>
          <a:prstGeom prst="rect">
            <a:avLst/>
          </a:prstGeom>
        </p:spPr>
      </p:pic>
      <p:pic>
        <p:nvPicPr>
          <p:cNvPr id="14" name="Picture 13">
            <a:extLst>
              <a:ext uri="{FF2B5EF4-FFF2-40B4-BE49-F238E27FC236}">
                <a16:creationId xmlns:a16="http://schemas.microsoft.com/office/drawing/2014/main" id="{F3B42EC3-1DF7-3AB7-4A6E-5A1E69FABDCD}"/>
              </a:ext>
            </a:extLst>
          </p:cNvPr>
          <p:cNvPicPr>
            <a:picLocks noChangeAspect="1"/>
          </p:cNvPicPr>
          <p:nvPr/>
        </p:nvPicPr>
        <p:blipFill>
          <a:blip r:embed="rId4"/>
          <a:stretch>
            <a:fillRect/>
          </a:stretch>
        </p:blipFill>
        <p:spPr>
          <a:xfrm>
            <a:off x="910735" y="2105835"/>
            <a:ext cx="6469577" cy="4168422"/>
          </a:xfrm>
          <a:prstGeom prst="rect">
            <a:avLst/>
          </a:prstGeom>
        </p:spPr>
      </p:pic>
    </p:spTree>
    <p:extLst>
      <p:ext uri="{BB962C8B-B14F-4D97-AF65-F5344CB8AC3E}">
        <p14:creationId xmlns:p14="http://schemas.microsoft.com/office/powerpoint/2010/main" val="1027802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D7B0E-F6AB-B49B-CC2C-AE67449C2EF4}"/>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621CC0F5-5448-6F6E-625A-1D7F75654830}"/>
              </a:ext>
            </a:extLst>
          </p:cNvPr>
          <p:cNvPicPr>
            <a:picLocks noGrp="1" noChangeAspect="1"/>
          </p:cNvPicPr>
          <p:nvPr>
            <p:ph idx="1"/>
          </p:nvPr>
        </p:nvPicPr>
        <p:blipFill>
          <a:blip r:embed="rId2"/>
          <a:stretch>
            <a:fillRect/>
          </a:stretch>
        </p:blipFill>
        <p:spPr>
          <a:xfrm>
            <a:off x="395536" y="404665"/>
            <a:ext cx="4109995" cy="2952328"/>
          </a:xfrm>
        </p:spPr>
      </p:pic>
      <p:pic>
        <p:nvPicPr>
          <p:cNvPr id="7" name="Picture 6">
            <a:extLst>
              <a:ext uri="{FF2B5EF4-FFF2-40B4-BE49-F238E27FC236}">
                <a16:creationId xmlns:a16="http://schemas.microsoft.com/office/drawing/2014/main" id="{23C6CB04-B92C-AF96-68D1-B3B162152DD1}"/>
              </a:ext>
            </a:extLst>
          </p:cNvPr>
          <p:cNvPicPr>
            <a:picLocks noChangeAspect="1"/>
          </p:cNvPicPr>
          <p:nvPr/>
        </p:nvPicPr>
        <p:blipFill>
          <a:blip r:embed="rId3"/>
          <a:stretch>
            <a:fillRect/>
          </a:stretch>
        </p:blipFill>
        <p:spPr>
          <a:xfrm>
            <a:off x="4638471" y="404665"/>
            <a:ext cx="4138019" cy="5692633"/>
          </a:xfrm>
          <a:prstGeom prst="rect">
            <a:avLst/>
          </a:prstGeom>
        </p:spPr>
      </p:pic>
    </p:spTree>
    <p:extLst>
      <p:ext uri="{BB962C8B-B14F-4D97-AF65-F5344CB8AC3E}">
        <p14:creationId xmlns:p14="http://schemas.microsoft.com/office/powerpoint/2010/main" val="38711578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C687C05-8F2F-1903-E40F-686888F7CB81}"/>
            </a:ext>
          </a:extLst>
        </p:cNvPr>
        <p:cNvGrpSpPr/>
        <p:nvPr/>
      </p:nvGrpSpPr>
      <p:grpSpPr>
        <a:xfrm>
          <a:off x="0" y="0"/>
          <a:ext cx="0" cy="0"/>
          <a:chOff x="0" y="0"/>
          <a:chExt cx="0" cy="0"/>
        </a:xfrm>
      </p:grpSpPr>
      <p:grpSp>
        <p:nvGrpSpPr>
          <p:cNvPr id="7" name="Group 6">
            <a:extLst>
              <a:ext uri="{FF2B5EF4-FFF2-40B4-BE49-F238E27FC236}">
                <a16:creationId xmlns:a16="http://schemas.microsoft.com/office/drawing/2014/main" id="{CE8DFF31-0BBD-5831-518C-4A0E1FA2A9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35BF5537-6D19-2C2D-21C3-94D2BA936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CB60F951-B78E-0D77-C4AA-AD4478FEEE1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D24E1B55-AB01-B8AE-D80B-7BA9541972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7D48AFB3-1DF5-3836-5170-87BA673DE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02D11CC9-041F-BF88-E215-DE6FC46456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9B5D43DC-9C5C-615E-A31F-2709E1C616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EC92A497-08A4-D18C-97F7-AC3449339E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B1745338-92AD-AEE7-0A9E-C84AF6C51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7A9F4512-D32A-F1B5-8740-CD1FEA6EB8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6FEF520E-C56D-AE18-85A8-124846FAB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513E4E03-6D44-3330-E8CE-1F146B61B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06F777E0-10B8-77F8-59D8-D0B2A9CFAC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79A728B-51AC-E7BA-1916-1C067E2C6D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8075D764-62B9-BEA1-0774-A8740138A8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89EB601-69D7-544B-B77A-8A88CC19253F}"/>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251FE36E-A8EE-E4BC-2F89-1DB9EB964A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
            <a:extLst>
              <a:ext uri="{FF2B5EF4-FFF2-40B4-BE49-F238E27FC236}">
                <a16:creationId xmlns:a16="http://schemas.microsoft.com/office/drawing/2014/main" id="{5DC7E877-2C14-2238-6002-405AE71E9388}"/>
              </a:ext>
            </a:extLst>
          </p:cNvPr>
          <p:cNvSpPr txBox="1">
            <a:spLocks noChangeArrowheads="1"/>
          </p:cNvSpPr>
          <p:nvPr/>
        </p:nvSpPr>
        <p:spPr>
          <a:xfrm>
            <a:off x="1007450" y="509837"/>
            <a:ext cx="3783930" cy="1415837"/>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en-US" sz="4800" u="sng" dirty="0">
                <a:solidFill>
                  <a:schemeClr val="tx1"/>
                </a:solidFill>
              </a:rPr>
              <a:t>PHONICS</a:t>
            </a:r>
          </a:p>
        </p:txBody>
      </p:sp>
      <p:sp>
        <p:nvSpPr>
          <p:cNvPr id="21" name="Rectangle 3">
            <a:extLst>
              <a:ext uri="{FF2B5EF4-FFF2-40B4-BE49-F238E27FC236}">
                <a16:creationId xmlns:a16="http://schemas.microsoft.com/office/drawing/2014/main" id="{AAF3DAD0-AFA8-38DA-07DC-1BE19813DC02}"/>
              </a:ext>
            </a:extLst>
          </p:cNvPr>
          <p:cNvSpPr txBox="1">
            <a:spLocks noChangeArrowheads="1"/>
          </p:cNvSpPr>
          <p:nvPr/>
        </p:nvSpPr>
        <p:spPr>
          <a:xfrm>
            <a:off x="897245" y="1639187"/>
            <a:ext cx="7614808" cy="4839586"/>
          </a:xfrm>
          <a:prstGeom prst="rect">
            <a:avLst/>
          </a:prstGeom>
          <a:solidFill>
            <a:schemeClr val="bg1"/>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80000"/>
              </a:lnSpc>
              <a:buFontTx/>
              <a:buNone/>
              <a:defRPr/>
            </a:pPr>
            <a:endParaRPr lang="en-US" altLang="en-US" sz="2000" b="1" dirty="0"/>
          </a:p>
          <a:p>
            <a:pPr marL="0" indent="0">
              <a:lnSpc>
                <a:spcPct val="80000"/>
              </a:lnSpc>
              <a:buFontTx/>
              <a:buNone/>
              <a:defRPr/>
            </a:pPr>
            <a:r>
              <a:rPr lang="en-US" altLang="en-US" sz="2000" dirty="0">
                <a:solidFill>
                  <a:srgbClr val="00B050"/>
                </a:solidFill>
              </a:rPr>
              <a:t> </a:t>
            </a:r>
            <a:endParaRPr lang="en-US" altLang="en-US" sz="2400" b="1" u="sng" dirty="0"/>
          </a:p>
          <a:p>
            <a:pPr marL="0" indent="0">
              <a:lnSpc>
                <a:spcPct val="80000"/>
              </a:lnSpc>
              <a:buFontTx/>
              <a:buNone/>
              <a:defRPr/>
            </a:pPr>
            <a:endParaRPr lang="en-US" altLang="en-US" sz="2000" dirty="0">
              <a:solidFill>
                <a:srgbClr val="00B050"/>
              </a:solidFill>
            </a:endParaRPr>
          </a:p>
          <a:p>
            <a:pPr marL="0" indent="0">
              <a:lnSpc>
                <a:spcPct val="80000"/>
              </a:lnSpc>
              <a:buFontTx/>
              <a:buNone/>
              <a:defRPr/>
            </a:pPr>
            <a:endParaRPr lang="en-US" altLang="en-US" sz="2400" b="1" dirty="0"/>
          </a:p>
          <a:p>
            <a:pPr>
              <a:lnSpc>
                <a:spcPct val="80000"/>
              </a:lnSpc>
              <a:buFontTx/>
              <a:buNone/>
              <a:defRPr/>
            </a:pPr>
            <a:endParaRPr lang="en-US" altLang="en-US" sz="2400" b="1" u="sng" dirty="0"/>
          </a:p>
        </p:txBody>
      </p:sp>
      <p:pic>
        <p:nvPicPr>
          <p:cNvPr id="12" name="Picture 11">
            <a:extLst>
              <a:ext uri="{FF2B5EF4-FFF2-40B4-BE49-F238E27FC236}">
                <a16:creationId xmlns:a16="http://schemas.microsoft.com/office/drawing/2014/main" id="{E8A4E24D-4E6B-BBDC-0FE3-54045F6F7E4F}"/>
              </a:ext>
            </a:extLst>
          </p:cNvPr>
          <p:cNvPicPr>
            <a:picLocks noChangeAspect="1"/>
          </p:cNvPicPr>
          <p:nvPr/>
        </p:nvPicPr>
        <p:blipFill>
          <a:blip r:embed="rId3"/>
          <a:stretch>
            <a:fillRect/>
          </a:stretch>
        </p:blipFill>
        <p:spPr>
          <a:xfrm>
            <a:off x="4861240" y="153907"/>
            <a:ext cx="1679487" cy="1771767"/>
          </a:xfrm>
          <a:prstGeom prst="rect">
            <a:avLst/>
          </a:prstGeom>
        </p:spPr>
      </p:pic>
      <p:pic>
        <p:nvPicPr>
          <p:cNvPr id="18" name="Picture 17">
            <a:extLst>
              <a:ext uri="{FF2B5EF4-FFF2-40B4-BE49-F238E27FC236}">
                <a16:creationId xmlns:a16="http://schemas.microsoft.com/office/drawing/2014/main" id="{895D5DB5-F4D3-A479-D2D3-AF514826D5B0}"/>
              </a:ext>
            </a:extLst>
          </p:cNvPr>
          <p:cNvPicPr>
            <a:picLocks noChangeAspect="1"/>
          </p:cNvPicPr>
          <p:nvPr/>
        </p:nvPicPr>
        <p:blipFill>
          <a:blip r:embed="rId4"/>
          <a:stretch>
            <a:fillRect/>
          </a:stretch>
        </p:blipFill>
        <p:spPr>
          <a:xfrm>
            <a:off x="1223868" y="2004278"/>
            <a:ext cx="5850748" cy="4310051"/>
          </a:xfrm>
          <a:prstGeom prst="rect">
            <a:avLst/>
          </a:prstGeom>
        </p:spPr>
      </p:pic>
    </p:spTree>
    <p:extLst>
      <p:ext uri="{BB962C8B-B14F-4D97-AF65-F5344CB8AC3E}">
        <p14:creationId xmlns:p14="http://schemas.microsoft.com/office/powerpoint/2010/main" val="2232291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Title 1">
            <a:extLst>
              <a:ext uri="{FF2B5EF4-FFF2-40B4-BE49-F238E27FC236}">
                <a16:creationId xmlns:a16="http://schemas.microsoft.com/office/drawing/2014/main" id="{247418A4-A0EF-4664-8C5E-84DE5D2A5DE7}"/>
              </a:ext>
            </a:extLst>
          </p:cNvPr>
          <p:cNvSpPr>
            <a:spLocks noGrp="1"/>
          </p:cNvSpPr>
          <p:nvPr>
            <p:ph type="title"/>
          </p:nvPr>
        </p:nvSpPr>
        <p:spPr>
          <a:xfrm>
            <a:off x="939752" y="736642"/>
            <a:ext cx="6347713" cy="1320800"/>
          </a:xfrm>
        </p:spPr>
        <p:txBody>
          <a:bodyPr>
            <a:normAutofit fontScale="90000"/>
          </a:bodyPr>
          <a:lstStyle/>
          <a:p>
            <a:r>
              <a:rPr lang="en-GB" altLang="en-US" sz="4800" b="1" u="sng" dirty="0">
                <a:solidFill>
                  <a:srgbClr val="00B050"/>
                </a:solidFill>
              </a:rPr>
              <a:t>Supporting Reading</a:t>
            </a:r>
            <a:br>
              <a:rPr lang="en-GB" altLang="en-US" sz="4800" b="1" u="sng" dirty="0">
                <a:solidFill>
                  <a:srgbClr val="00B050"/>
                </a:solidFill>
              </a:rPr>
            </a:br>
            <a:br>
              <a:rPr lang="en-GB" altLang="en-US" sz="4800" b="1" u="sng" dirty="0">
                <a:solidFill>
                  <a:srgbClr val="00B050"/>
                </a:solidFill>
              </a:rPr>
            </a:br>
            <a:endParaRPr lang="en-GB" altLang="en-US" sz="4800" b="1" u="sng" dirty="0">
              <a:solidFill>
                <a:srgbClr val="00B050"/>
              </a:solidFill>
            </a:endParaRPr>
          </a:p>
        </p:txBody>
      </p:sp>
      <p:sp>
        <p:nvSpPr>
          <p:cNvPr id="21" name="Content Placeholder 2">
            <a:extLst>
              <a:ext uri="{FF2B5EF4-FFF2-40B4-BE49-F238E27FC236}">
                <a16:creationId xmlns:a16="http://schemas.microsoft.com/office/drawing/2014/main" id="{3C4D02CF-4E89-4811-9BB2-6418CED30C67}"/>
              </a:ext>
            </a:extLst>
          </p:cNvPr>
          <p:cNvSpPr>
            <a:spLocks noGrp="1"/>
          </p:cNvSpPr>
          <p:nvPr>
            <p:ph idx="1"/>
          </p:nvPr>
        </p:nvSpPr>
        <p:spPr>
          <a:xfrm>
            <a:off x="746716" y="1540571"/>
            <a:ext cx="7687259" cy="5128789"/>
          </a:xfrm>
          <a:solidFill>
            <a:schemeClr val="bg1"/>
          </a:solidFill>
        </p:spPr>
        <p:txBody>
          <a:bodyPr>
            <a:noAutofit/>
          </a:bodyPr>
          <a:lstStyle/>
          <a:p>
            <a:r>
              <a:rPr lang="en-GB" altLang="en-US" sz="3200" b="1" dirty="0"/>
              <a:t>Your child should bring a book bag to school.</a:t>
            </a:r>
          </a:p>
          <a:p>
            <a:r>
              <a:rPr lang="en-GB" altLang="en-US" sz="3200" b="1" dirty="0"/>
              <a:t> Reading Books and Reading     Diaries</a:t>
            </a:r>
          </a:p>
          <a:p>
            <a:r>
              <a:rPr lang="en-GB" altLang="en-US" sz="3200" b="1" dirty="0"/>
              <a:t>Balloon words. </a:t>
            </a:r>
          </a:p>
          <a:p>
            <a:r>
              <a:rPr lang="en-GB" altLang="en-US" sz="3200" b="1" dirty="0"/>
              <a:t>Active Learn. </a:t>
            </a:r>
          </a:p>
          <a:p>
            <a:r>
              <a:rPr lang="en-GB" altLang="en-US" sz="3200" b="1" dirty="0"/>
              <a:t>Book Shop</a:t>
            </a:r>
          </a:p>
          <a:p>
            <a:r>
              <a:rPr lang="en-GB" altLang="en-US" sz="3200" b="1" dirty="0"/>
              <a:t>Reading Pup</a:t>
            </a:r>
          </a:p>
          <a:p>
            <a:endParaRPr lang="en-GB" altLang="en-US" sz="4000" b="1" dirty="0"/>
          </a:p>
        </p:txBody>
      </p:sp>
    </p:spTree>
    <p:extLst>
      <p:ext uri="{BB962C8B-B14F-4D97-AF65-F5344CB8AC3E}">
        <p14:creationId xmlns:p14="http://schemas.microsoft.com/office/powerpoint/2010/main" val="14511842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EA24DF0-0F0E-4195-B6E1-53DC912BD996}"/>
              </a:ext>
            </a:extLst>
          </p:cNvPr>
          <p:cNvSpPr txBox="1"/>
          <p:nvPr/>
        </p:nvSpPr>
        <p:spPr>
          <a:xfrm>
            <a:off x="1331640" y="1639186"/>
            <a:ext cx="2520279" cy="1213750"/>
          </a:xfrm>
          <a:prstGeom prst="rect">
            <a:avLst/>
          </a:prstGeom>
          <a:noFill/>
        </p:spPr>
        <p:txBody>
          <a:bodyPr wrap="square" rtlCol="0">
            <a:spAutoFit/>
          </a:bodyPr>
          <a:lstStyle/>
          <a:p>
            <a:endParaRPr lang="en-GB" dirty="0"/>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Title 1">
            <a:extLst>
              <a:ext uri="{FF2B5EF4-FFF2-40B4-BE49-F238E27FC236}">
                <a16:creationId xmlns:a16="http://schemas.microsoft.com/office/drawing/2014/main" id="{BEA9148E-8506-47D1-BBEE-CC98815BC6B8}"/>
              </a:ext>
            </a:extLst>
          </p:cNvPr>
          <p:cNvSpPr>
            <a:spLocks noGrp="1"/>
          </p:cNvSpPr>
          <p:nvPr>
            <p:ph type="title"/>
          </p:nvPr>
        </p:nvSpPr>
        <p:spPr>
          <a:xfrm>
            <a:off x="689205" y="1627094"/>
            <a:ext cx="7796115" cy="4847478"/>
          </a:xfrm>
          <a:solidFill>
            <a:schemeClr val="bg1"/>
          </a:solidFill>
        </p:spPr>
        <p:txBody>
          <a:bodyPr vert="horz" lIns="91440" tIns="45720" rIns="91440" bIns="45720" rtlCol="0" anchor="ctr">
            <a:noAutofit/>
          </a:bodyPr>
          <a:lstStyle/>
          <a:p>
            <a:pPr marL="457200" indent="-457200">
              <a:buFont typeface="Arial" panose="020B0604020202020204" pitchFamily="34" charset="0"/>
              <a:buChar char="•"/>
            </a:pPr>
            <a:r>
              <a:rPr lang="en-GB" sz="3200" u="sng" dirty="0">
                <a:solidFill>
                  <a:schemeClr val="tx1"/>
                </a:solidFill>
              </a:rPr>
              <a:t>PE</a:t>
            </a:r>
            <a:br>
              <a:rPr lang="en-GB" sz="4000" u="sng" dirty="0">
                <a:solidFill>
                  <a:schemeClr val="tx1"/>
                </a:solidFill>
              </a:rPr>
            </a:br>
            <a:br>
              <a:rPr lang="en-GB" sz="4000" u="sng" dirty="0">
                <a:solidFill>
                  <a:schemeClr val="tx1"/>
                </a:solidFill>
              </a:rPr>
            </a:br>
            <a:r>
              <a:rPr lang="en-GB" sz="2400" dirty="0">
                <a:solidFill>
                  <a:schemeClr val="tx1"/>
                </a:solidFill>
              </a:rPr>
              <a:t>- Wednesday</a:t>
            </a:r>
            <a:br>
              <a:rPr lang="en-GB" sz="2400" dirty="0">
                <a:solidFill>
                  <a:schemeClr val="tx1"/>
                </a:solidFill>
              </a:rPr>
            </a:br>
            <a:r>
              <a:rPr lang="en-GB" sz="2400" dirty="0">
                <a:solidFill>
                  <a:schemeClr val="tx1"/>
                </a:solidFill>
              </a:rPr>
              <a:t>- Enrichment/yoga Fridays.</a:t>
            </a:r>
            <a:br>
              <a:rPr lang="en-GB" sz="2400" dirty="0">
                <a:solidFill>
                  <a:schemeClr val="tx1"/>
                </a:solidFill>
              </a:rPr>
            </a:br>
            <a:r>
              <a:rPr lang="en-GB" sz="2400" dirty="0">
                <a:solidFill>
                  <a:schemeClr val="tx1"/>
                </a:solidFill>
              </a:rPr>
              <a:t>   </a:t>
            </a:r>
            <a:br>
              <a:rPr lang="en-GB" altLang="en-US" sz="2400" dirty="0">
                <a:solidFill>
                  <a:schemeClr val="tx1"/>
                </a:solidFill>
              </a:rPr>
            </a:br>
            <a:r>
              <a:rPr lang="en-GB" altLang="en-US" sz="2400" dirty="0">
                <a:solidFill>
                  <a:schemeClr val="tx1"/>
                </a:solidFill>
              </a:rPr>
              <a:t>- Continue to practise getting changed at home.</a:t>
            </a:r>
            <a:br>
              <a:rPr lang="en-GB" altLang="en-US" sz="2400" dirty="0">
                <a:solidFill>
                  <a:schemeClr val="tx1"/>
                </a:solidFill>
              </a:rPr>
            </a:br>
            <a:br>
              <a:rPr lang="en-GB" altLang="en-US" sz="2400" dirty="0">
                <a:solidFill>
                  <a:schemeClr val="tx1"/>
                </a:solidFill>
              </a:rPr>
            </a:br>
            <a:r>
              <a:rPr lang="en-GB" altLang="en-US" sz="2400" dirty="0">
                <a:solidFill>
                  <a:schemeClr val="tx1"/>
                </a:solidFill>
              </a:rPr>
              <a:t>- Provide plasters to cover earrings</a:t>
            </a:r>
            <a:br>
              <a:rPr lang="en-GB" altLang="en-US" sz="2400" dirty="0">
                <a:solidFill>
                  <a:schemeClr val="tx1"/>
                </a:solidFill>
              </a:rPr>
            </a:br>
            <a:br>
              <a:rPr lang="en-GB" altLang="en-US" sz="2400" dirty="0">
                <a:solidFill>
                  <a:schemeClr val="tx1"/>
                </a:solidFill>
              </a:rPr>
            </a:br>
            <a:r>
              <a:rPr lang="en-GB" altLang="en-US" sz="2400" dirty="0">
                <a:solidFill>
                  <a:schemeClr val="tx1"/>
                </a:solidFill>
              </a:rPr>
              <a:t>- LABEL P.E kit! </a:t>
            </a:r>
            <a:br>
              <a:rPr lang="en-GB" altLang="en-US" sz="2400" dirty="0">
                <a:solidFill>
                  <a:schemeClr val="tx1"/>
                </a:solidFill>
              </a:rPr>
            </a:br>
            <a:br>
              <a:rPr lang="en-GB" altLang="en-US" sz="2400" dirty="0">
                <a:solidFill>
                  <a:schemeClr val="tx1"/>
                </a:solidFill>
              </a:rPr>
            </a:br>
            <a:r>
              <a:rPr lang="en-GB" altLang="en-US" sz="2400" dirty="0">
                <a:solidFill>
                  <a:schemeClr val="tx1"/>
                </a:solidFill>
              </a:rPr>
              <a:t>-Let children know what is theirs.</a:t>
            </a:r>
            <a:br>
              <a:rPr lang="en-GB" altLang="en-US" sz="2400" dirty="0">
                <a:solidFill>
                  <a:schemeClr val="tx1"/>
                </a:solidFill>
              </a:rPr>
            </a:br>
            <a:br>
              <a:rPr lang="en-GB" altLang="en-US" sz="2400" dirty="0">
                <a:solidFill>
                  <a:schemeClr val="tx1"/>
                </a:solidFill>
              </a:rPr>
            </a:br>
            <a:br>
              <a:rPr lang="en-GB" altLang="en-US" sz="2400" dirty="0">
                <a:solidFill>
                  <a:schemeClr val="tx1"/>
                </a:solidFill>
              </a:rPr>
            </a:br>
            <a:br>
              <a:rPr lang="en-GB" altLang="en-US" sz="2400" dirty="0">
                <a:solidFill>
                  <a:schemeClr val="tx1"/>
                </a:solidFill>
              </a:rPr>
            </a:br>
            <a:br>
              <a:rPr lang="en-GB" sz="2400" dirty="0">
                <a:solidFill>
                  <a:schemeClr val="tx1"/>
                </a:solidFill>
              </a:rPr>
            </a:br>
            <a:endParaRPr lang="en-US" dirty="0">
              <a:solidFill>
                <a:schemeClr val="tx1"/>
              </a:solidFill>
            </a:endParaRPr>
          </a:p>
        </p:txBody>
      </p:sp>
    </p:spTree>
    <p:extLst>
      <p:ext uri="{BB962C8B-B14F-4D97-AF65-F5344CB8AC3E}">
        <p14:creationId xmlns:p14="http://schemas.microsoft.com/office/powerpoint/2010/main" val="2161106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3">
            <a:extLst>
              <a:ext uri="{FF2B5EF4-FFF2-40B4-BE49-F238E27FC236}">
                <a16:creationId xmlns:a16="http://schemas.microsoft.com/office/drawing/2014/main" id="{968690DA-4EFB-432F-B2FD-6D53934F9AE5}"/>
              </a:ext>
            </a:extLst>
          </p:cNvPr>
          <p:cNvSpPr txBox="1">
            <a:spLocks noChangeArrowheads="1"/>
          </p:cNvSpPr>
          <p:nvPr/>
        </p:nvSpPr>
        <p:spPr bwMode="auto">
          <a:xfrm>
            <a:off x="735013" y="1639186"/>
            <a:ext cx="7010400" cy="3965143"/>
          </a:xfrm>
          <a:prstGeom prst="rect">
            <a:avLst/>
          </a:prstGeom>
          <a:solidFill>
            <a:schemeClr val="bg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a:defRPr sz="1400" b="1" u="sng">
                <a:solidFill>
                  <a:schemeClr val="tx1"/>
                </a:solidFill>
                <a:latin typeface="Comic Sans MS" pitchFamily="66" charset="0"/>
              </a:defRPr>
            </a:lvl1pPr>
            <a:lvl2pPr marL="742950" indent="-285750">
              <a:defRPr sz="1400" b="1" u="sng">
                <a:solidFill>
                  <a:schemeClr val="tx1"/>
                </a:solidFill>
                <a:latin typeface="Comic Sans MS" pitchFamily="66" charset="0"/>
              </a:defRPr>
            </a:lvl2pPr>
            <a:lvl3pPr marL="1143000" indent="-228600">
              <a:defRPr sz="1400" b="1" u="sng">
                <a:solidFill>
                  <a:schemeClr val="tx1"/>
                </a:solidFill>
                <a:latin typeface="Comic Sans MS" pitchFamily="66" charset="0"/>
              </a:defRPr>
            </a:lvl3pPr>
            <a:lvl4pPr marL="1600200" indent="-228600">
              <a:defRPr sz="1400" b="1" u="sng">
                <a:solidFill>
                  <a:schemeClr val="tx1"/>
                </a:solidFill>
                <a:latin typeface="Comic Sans MS" pitchFamily="66" charset="0"/>
              </a:defRPr>
            </a:lvl4pPr>
            <a:lvl5pPr marL="2057400" indent="-228600">
              <a:defRPr sz="1400" b="1" u="sng">
                <a:solidFill>
                  <a:schemeClr val="tx1"/>
                </a:solidFill>
                <a:latin typeface="Comic Sans MS" pitchFamily="66" charset="0"/>
              </a:defRPr>
            </a:lvl5pPr>
            <a:lvl6pPr marL="2514600" indent="-228600" eaLnBrk="0" fontAlgn="base" hangingPunct="0">
              <a:spcBef>
                <a:spcPct val="0"/>
              </a:spcBef>
              <a:spcAft>
                <a:spcPct val="0"/>
              </a:spcAft>
              <a:defRPr sz="1400" b="1" u="sng">
                <a:solidFill>
                  <a:schemeClr val="tx1"/>
                </a:solidFill>
                <a:latin typeface="Comic Sans MS" pitchFamily="66" charset="0"/>
              </a:defRPr>
            </a:lvl6pPr>
            <a:lvl7pPr marL="2971800" indent="-228600" eaLnBrk="0" fontAlgn="base" hangingPunct="0">
              <a:spcBef>
                <a:spcPct val="0"/>
              </a:spcBef>
              <a:spcAft>
                <a:spcPct val="0"/>
              </a:spcAft>
              <a:defRPr sz="1400" b="1" u="sng">
                <a:solidFill>
                  <a:schemeClr val="tx1"/>
                </a:solidFill>
                <a:latin typeface="Comic Sans MS" pitchFamily="66" charset="0"/>
              </a:defRPr>
            </a:lvl7pPr>
            <a:lvl8pPr marL="3429000" indent="-228600" eaLnBrk="0" fontAlgn="base" hangingPunct="0">
              <a:spcBef>
                <a:spcPct val="0"/>
              </a:spcBef>
              <a:spcAft>
                <a:spcPct val="0"/>
              </a:spcAft>
              <a:defRPr sz="1400" b="1" u="sng">
                <a:solidFill>
                  <a:schemeClr val="tx1"/>
                </a:solidFill>
                <a:latin typeface="Comic Sans MS" pitchFamily="66" charset="0"/>
              </a:defRPr>
            </a:lvl8pPr>
            <a:lvl9pPr marL="3886200" indent="-228600" eaLnBrk="0" fontAlgn="base" hangingPunct="0">
              <a:spcBef>
                <a:spcPct val="0"/>
              </a:spcBef>
              <a:spcAft>
                <a:spcPct val="0"/>
              </a:spcAft>
              <a:defRPr sz="1400" b="1" u="sng">
                <a:solidFill>
                  <a:schemeClr val="tx1"/>
                </a:solidFill>
                <a:latin typeface="Comic Sans MS" pitchFamily="66" charset="0"/>
              </a:defRPr>
            </a:lvl9pPr>
          </a:lstStyle>
          <a:p>
            <a:pPr algn="ctr" eaLnBrk="1" hangingPunct="1">
              <a:lnSpc>
                <a:spcPct val="80000"/>
              </a:lnSpc>
              <a:spcBef>
                <a:spcPct val="20000"/>
              </a:spcBef>
              <a:defRPr/>
            </a:pPr>
            <a:endParaRPr lang="en-US" sz="2400" b="0" u="none" dirty="0"/>
          </a:p>
          <a:p>
            <a:pPr marL="0" indent="0" algn="ctr" eaLnBrk="1" hangingPunct="1">
              <a:lnSpc>
                <a:spcPct val="80000"/>
              </a:lnSpc>
              <a:spcBef>
                <a:spcPct val="20000"/>
              </a:spcBef>
              <a:defRPr/>
            </a:pPr>
            <a:r>
              <a:rPr lang="en-US" sz="2400" b="0" u="none" dirty="0">
                <a:latin typeface="+mj-lt"/>
              </a:rPr>
              <a:t>At the end of the Foundation </a:t>
            </a:r>
            <a:r>
              <a:rPr lang="en-US" sz="2400" b="0" u="none" dirty="0" err="1">
                <a:latin typeface="+mj-lt"/>
              </a:rPr>
              <a:t>Stage,children</a:t>
            </a:r>
            <a:r>
              <a:rPr lang="en-US" sz="2400" b="0" u="none" dirty="0">
                <a:latin typeface="+mj-lt"/>
              </a:rPr>
              <a:t> will be assessed in each of the 7 areas as being either:</a:t>
            </a:r>
          </a:p>
          <a:p>
            <a:pPr eaLnBrk="1" hangingPunct="1">
              <a:lnSpc>
                <a:spcPct val="80000"/>
              </a:lnSpc>
              <a:spcBef>
                <a:spcPct val="20000"/>
              </a:spcBef>
              <a:buFontTx/>
              <a:buChar char="-"/>
              <a:defRPr/>
            </a:pPr>
            <a:endParaRPr lang="en-US" sz="2400" b="0" u="none" dirty="0">
              <a:latin typeface="+mj-lt"/>
            </a:endParaRPr>
          </a:p>
          <a:p>
            <a:pPr eaLnBrk="1" hangingPunct="1">
              <a:lnSpc>
                <a:spcPct val="80000"/>
              </a:lnSpc>
              <a:spcBef>
                <a:spcPct val="20000"/>
              </a:spcBef>
              <a:defRPr/>
            </a:pPr>
            <a:endParaRPr lang="en-US" sz="2400" b="0" u="none" dirty="0">
              <a:latin typeface="+mj-lt"/>
            </a:endParaRPr>
          </a:p>
          <a:p>
            <a:pPr marL="0" indent="0" eaLnBrk="1" hangingPunct="1">
              <a:lnSpc>
                <a:spcPct val="80000"/>
              </a:lnSpc>
              <a:spcBef>
                <a:spcPct val="20000"/>
              </a:spcBef>
              <a:defRPr/>
            </a:pPr>
            <a:r>
              <a:rPr lang="en-US" sz="2800" b="0" u="none" dirty="0">
                <a:latin typeface="+mj-lt"/>
              </a:rPr>
              <a:t>- Below expectations</a:t>
            </a:r>
          </a:p>
          <a:p>
            <a:pPr marL="0" indent="0" eaLnBrk="1" hangingPunct="1">
              <a:lnSpc>
                <a:spcPct val="80000"/>
              </a:lnSpc>
              <a:spcBef>
                <a:spcPct val="20000"/>
              </a:spcBef>
              <a:defRPr/>
            </a:pPr>
            <a:endParaRPr lang="en-US" sz="2800" b="0" u="none" dirty="0">
              <a:latin typeface="+mj-lt"/>
            </a:endParaRPr>
          </a:p>
          <a:p>
            <a:pPr marL="0" indent="0" eaLnBrk="1" hangingPunct="1">
              <a:lnSpc>
                <a:spcPct val="80000"/>
              </a:lnSpc>
              <a:spcBef>
                <a:spcPct val="20000"/>
              </a:spcBef>
              <a:defRPr/>
            </a:pPr>
            <a:endParaRPr lang="en-US" sz="2800" b="0" u="none" dirty="0">
              <a:latin typeface="+mj-lt"/>
            </a:endParaRPr>
          </a:p>
          <a:p>
            <a:pPr marL="0" indent="0" eaLnBrk="1" hangingPunct="1">
              <a:lnSpc>
                <a:spcPct val="80000"/>
              </a:lnSpc>
              <a:spcBef>
                <a:spcPct val="20000"/>
              </a:spcBef>
              <a:defRPr/>
            </a:pPr>
            <a:r>
              <a:rPr lang="en-US" sz="2800" b="0" u="none" dirty="0">
                <a:latin typeface="+mj-lt"/>
              </a:rPr>
              <a:t>- Meeting expectations</a:t>
            </a:r>
          </a:p>
          <a:p>
            <a:pPr marL="0" indent="0" eaLnBrk="1" hangingPunct="1">
              <a:lnSpc>
                <a:spcPct val="80000"/>
              </a:lnSpc>
              <a:spcBef>
                <a:spcPct val="20000"/>
              </a:spcBef>
              <a:defRPr/>
            </a:pPr>
            <a:endParaRPr lang="en-US" sz="2400" b="0" u="none" dirty="0"/>
          </a:p>
          <a:p>
            <a:pPr eaLnBrk="1" hangingPunct="1">
              <a:lnSpc>
                <a:spcPct val="80000"/>
              </a:lnSpc>
              <a:spcBef>
                <a:spcPct val="20000"/>
              </a:spcBef>
              <a:buFont typeface="Wingdings" pitchFamily="2" charset="2"/>
              <a:buChar char="v"/>
              <a:defRPr/>
            </a:pPr>
            <a:endParaRPr lang="en-US" sz="2400" b="0" u="none" dirty="0"/>
          </a:p>
          <a:p>
            <a:pPr eaLnBrk="1" hangingPunct="1">
              <a:lnSpc>
                <a:spcPct val="80000"/>
              </a:lnSpc>
              <a:spcBef>
                <a:spcPct val="20000"/>
              </a:spcBef>
              <a:buFont typeface="Wingdings" pitchFamily="2" charset="2"/>
              <a:buChar char="v"/>
              <a:defRPr/>
            </a:pPr>
            <a:endParaRPr lang="en-US" sz="2400" b="0" u="none" dirty="0"/>
          </a:p>
        </p:txBody>
      </p:sp>
      <p:sp>
        <p:nvSpPr>
          <p:cNvPr id="22" name="Title 1">
            <a:extLst>
              <a:ext uri="{FF2B5EF4-FFF2-40B4-BE49-F238E27FC236}">
                <a16:creationId xmlns:a16="http://schemas.microsoft.com/office/drawing/2014/main" id="{7E8D6D6E-65AE-4F54-9313-C1BB9663CC13}"/>
              </a:ext>
            </a:extLst>
          </p:cNvPr>
          <p:cNvSpPr>
            <a:spLocks noGrp="1"/>
          </p:cNvSpPr>
          <p:nvPr>
            <p:ph type="title"/>
          </p:nvPr>
        </p:nvSpPr>
        <p:spPr>
          <a:xfrm>
            <a:off x="819037" y="764704"/>
            <a:ext cx="6347713" cy="1320800"/>
          </a:xfrm>
        </p:spPr>
        <p:txBody>
          <a:bodyPr/>
          <a:lstStyle/>
          <a:p>
            <a:r>
              <a:rPr lang="en-GB" altLang="en-US" u="sng" dirty="0">
                <a:solidFill>
                  <a:schemeClr val="tx1"/>
                </a:solidFill>
              </a:rPr>
              <a:t>End of foundation stage</a:t>
            </a:r>
          </a:p>
        </p:txBody>
      </p:sp>
    </p:spTree>
    <p:extLst>
      <p:ext uri="{BB962C8B-B14F-4D97-AF65-F5344CB8AC3E}">
        <p14:creationId xmlns:p14="http://schemas.microsoft.com/office/powerpoint/2010/main" val="147193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Title 1">
            <a:extLst>
              <a:ext uri="{FF2B5EF4-FFF2-40B4-BE49-F238E27FC236}">
                <a16:creationId xmlns:a16="http://schemas.microsoft.com/office/drawing/2014/main" id="{54E4FAFA-D47E-4CE9-A5EF-C525E718313B}"/>
              </a:ext>
            </a:extLst>
          </p:cNvPr>
          <p:cNvSpPr>
            <a:spLocks noGrp="1"/>
          </p:cNvSpPr>
          <p:nvPr>
            <p:ph type="title"/>
          </p:nvPr>
        </p:nvSpPr>
        <p:spPr>
          <a:xfrm>
            <a:off x="1027268" y="651276"/>
            <a:ext cx="8229600" cy="1143000"/>
          </a:xfrm>
        </p:spPr>
        <p:txBody>
          <a:bodyPr/>
          <a:lstStyle/>
          <a:p>
            <a:r>
              <a:rPr lang="en-US" dirty="0">
                <a:solidFill>
                  <a:schemeClr val="tx1"/>
                </a:solidFill>
              </a:rPr>
              <a:t>Extras</a:t>
            </a:r>
          </a:p>
        </p:txBody>
      </p:sp>
      <p:sp>
        <p:nvSpPr>
          <p:cNvPr id="21" name="TextBox 20">
            <a:extLst>
              <a:ext uri="{FF2B5EF4-FFF2-40B4-BE49-F238E27FC236}">
                <a16:creationId xmlns:a16="http://schemas.microsoft.com/office/drawing/2014/main" id="{0EFEDE6C-0630-45D4-81D6-F806C69A8308}"/>
              </a:ext>
            </a:extLst>
          </p:cNvPr>
          <p:cNvSpPr txBox="1"/>
          <p:nvPr/>
        </p:nvSpPr>
        <p:spPr>
          <a:xfrm>
            <a:off x="2881123" y="5697138"/>
            <a:ext cx="4104651" cy="369332"/>
          </a:xfrm>
          <a:prstGeom prst="rect">
            <a:avLst/>
          </a:prstGeom>
          <a:noFill/>
        </p:spPr>
        <p:txBody>
          <a:bodyPr wrap="square">
            <a:spAutoFit/>
          </a:bodyPr>
          <a:lstStyle/>
          <a:p>
            <a:r>
              <a:rPr lang="en-GB" dirty="0">
                <a:hlinkClick r:id="rId3"/>
              </a:rPr>
              <a:t>https://www.standhillinfants.co.uk</a:t>
            </a:r>
            <a:r>
              <a:rPr lang="en-GB" dirty="0"/>
              <a:t> </a:t>
            </a:r>
          </a:p>
        </p:txBody>
      </p:sp>
      <p:sp>
        <p:nvSpPr>
          <p:cNvPr id="12" name="Rectangle 11">
            <a:extLst>
              <a:ext uri="{FF2B5EF4-FFF2-40B4-BE49-F238E27FC236}">
                <a16:creationId xmlns:a16="http://schemas.microsoft.com/office/drawing/2014/main" id="{EAB0FABF-ECA1-42F4-AA77-33A650EF7908}"/>
              </a:ext>
            </a:extLst>
          </p:cNvPr>
          <p:cNvSpPr/>
          <p:nvPr/>
        </p:nvSpPr>
        <p:spPr>
          <a:xfrm>
            <a:off x="5436096" y="1484784"/>
            <a:ext cx="738045" cy="35789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39D9F20C-583F-465E-BB0B-0888C08126EE}"/>
              </a:ext>
            </a:extLst>
          </p:cNvPr>
          <p:cNvSpPr txBox="1"/>
          <p:nvPr/>
        </p:nvSpPr>
        <p:spPr>
          <a:xfrm>
            <a:off x="586943" y="2188424"/>
            <a:ext cx="7970114" cy="1938992"/>
          </a:xfrm>
          <a:prstGeom prst="rect">
            <a:avLst/>
          </a:prstGeom>
          <a:noFill/>
        </p:spPr>
        <p:txBody>
          <a:bodyPr wrap="square">
            <a:spAutoFit/>
          </a:bodyPr>
          <a:lstStyle/>
          <a:p>
            <a:pPr marL="342900" indent="-342900">
              <a:buFont typeface="Arial" panose="020B0604020202020204" pitchFamily="34" charset="0"/>
              <a:buChar char="•"/>
            </a:pPr>
            <a:r>
              <a:rPr lang="en-GB" sz="2400" dirty="0"/>
              <a:t>Website</a:t>
            </a:r>
          </a:p>
          <a:p>
            <a:pPr marL="342900" indent="-342900">
              <a:buFont typeface="Arial" panose="020B0604020202020204" pitchFamily="34" charset="0"/>
              <a:buChar char="•"/>
            </a:pPr>
            <a:r>
              <a:rPr lang="en-GB" sz="2400" dirty="0"/>
              <a:t>Family Box</a:t>
            </a:r>
          </a:p>
          <a:p>
            <a:pPr marL="342900" indent="-342900">
              <a:buFont typeface="Arial" panose="020B0604020202020204" pitchFamily="34" charset="0"/>
              <a:buChar char="•"/>
            </a:pPr>
            <a:r>
              <a:rPr lang="en-GB" sz="2400" dirty="0"/>
              <a:t>SALT</a:t>
            </a:r>
          </a:p>
          <a:p>
            <a:pPr marL="342900" indent="-342900">
              <a:buFont typeface="Arial" panose="020B0604020202020204" pitchFamily="34" charset="0"/>
              <a:buChar char="•"/>
            </a:pPr>
            <a:r>
              <a:rPr lang="en-GB" sz="2400" dirty="0"/>
              <a:t>Reading Pup</a:t>
            </a:r>
          </a:p>
          <a:p>
            <a:pPr marL="342900" indent="-342900">
              <a:buFont typeface="Arial" panose="020B0604020202020204" pitchFamily="34" charset="0"/>
              <a:buChar char="•"/>
            </a:pPr>
            <a:r>
              <a:rPr lang="en-GB" sz="2400"/>
              <a:t>SALT</a:t>
            </a:r>
            <a:endParaRPr lang="en-GB" sz="2400" dirty="0"/>
          </a:p>
        </p:txBody>
      </p:sp>
    </p:spTree>
    <p:extLst>
      <p:ext uri="{BB962C8B-B14F-4D97-AF65-F5344CB8AC3E}">
        <p14:creationId xmlns:p14="http://schemas.microsoft.com/office/powerpoint/2010/main" val="1854174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Title 1">
            <a:extLst>
              <a:ext uri="{FF2B5EF4-FFF2-40B4-BE49-F238E27FC236}">
                <a16:creationId xmlns:a16="http://schemas.microsoft.com/office/drawing/2014/main" id="{54E4FAFA-D47E-4CE9-A5EF-C525E718313B}"/>
              </a:ext>
            </a:extLst>
          </p:cNvPr>
          <p:cNvSpPr>
            <a:spLocks noGrp="1"/>
          </p:cNvSpPr>
          <p:nvPr>
            <p:ph type="title"/>
          </p:nvPr>
        </p:nvSpPr>
        <p:spPr>
          <a:xfrm>
            <a:off x="1027268" y="651276"/>
            <a:ext cx="8229600" cy="1143000"/>
          </a:xfrm>
        </p:spPr>
        <p:txBody>
          <a:bodyPr/>
          <a:lstStyle/>
          <a:p>
            <a:r>
              <a:rPr lang="en-US" dirty="0">
                <a:solidFill>
                  <a:schemeClr val="tx1"/>
                </a:solidFill>
              </a:rPr>
              <a:t>Please, please, please:</a:t>
            </a:r>
          </a:p>
        </p:txBody>
      </p:sp>
      <p:sp>
        <p:nvSpPr>
          <p:cNvPr id="21" name="Text Placeholder 2">
            <a:extLst>
              <a:ext uri="{FF2B5EF4-FFF2-40B4-BE49-F238E27FC236}">
                <a16:creationId xmlns:a16="http://schemas.microsoft.com/office/drawing/2014/main" id="{1A0FFA29-9A1F-4587-A41C-85DED9FF9E7C}"/>
              </a:ext>
            </a:extLst>
          </p:cNvPr>
          <p:cNvSpPr txBox="1">
            <a:spLocks/>
          </p:cNvSpPr>
          <p:nvPr/>
        </p:nvSpPr>
        <p:spPr>
          <a:xfrm>
            <a:off x="969953" y="1942714"/>
            <a:ext cx="5554961" cy="3342773"/>
          </a:xfrm>
          <a:prstGeom prst="rect">
            <a:avLst/>
          </a:prstGeom>
          <a:solidFill>
            <a:schemeClr val="bg1"/>
          </a:solidFill>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Tx/>
              <a:buChar char="-"/>
            </a:pPr>
            <a:r>
              <a:rPr lang="en-US" sz="2400" dirty="0"/>
              <a:t>Ensure children’s clothing and belongings are clearly labelled.</a:t>
            </a:r>
          </a:p>
          <a:p>
            <a:pPr>
              <a:buFontTx/>
              <a:buChar char="-"/>
            </a:pPr>
            <a:endParaRPr lang="en-US" sz="2400" dirty="0"/>
          </a:p>
          <a:p>
            <a:pPr>
              <a:buFontTx/>
              <a:buChar char="-"/>
            </a:pPr>
            <a:r>
              <a:rPr lang="en-US" sz="2400" dirty="0"/>
              <a:t>Your child has a water bottle each day.</a:t>
            </a:r>
          </a:p>
          <a:p>
            <a:pPr>
              <a:buFontTx/>
              <a:buChar char="-"/>
            </a:pPr>
            <a:endParaRPr lang="en-US" sz="2400" dirty="0"/>
          </a:p>
          <a:p>
            <a:pPr>
              <a:buFontTx/>
              <a:buChar char="-"/>
            </a:pPr>
            <a:r>
              <a:rPr lang="en-US" sz="2400" dirty="0"/>
              <a:t>We are kept up to date with pick up information and we have details of at least two contacts</a:t>
            </a:r>
            <a:r>
              <a:rPr lang="en-US" sz="2000" dirty="0"/>
              <a:t>.</a:t>
            </a:r>
          </a:p>
          <a:p>
            <a:pPr>
              <a:buFontTx/>
              <a:buChar char="-"/>
            </a:pPr>
            <a:endParaRPr lang="en-US" dirty="0"/>
          </a:p>
        </p:txBody>
      </p:sp>
    </p:spTree>
    <p:extLst>
      <p:ext uri="{BB962C8B-B14F-4D97-AF65-F5344CB8AC3E}">
        <p14:creationId xmlns:p14="http://schemas.microsoft.com/office/powerpoint/2010/main" val="15791411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0" cy="6866467"/>
            <a:chOff x="0" y="-8467"/>
            <a:chExt cx="12192000" cy="6866467"/>
          </a:xfrm>
        </p:grpSpPr>
        <p:sp>
          <p:nvSpPr>
            <p:cNvPr id="8"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9" name="Straight Connector 8">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Isosceles Triangle 12">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9" name="Rectangle 18">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20">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32" name="Straight Connector 22">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0992"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33" name="Isosceles Triangle 24">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8512053" y="1217756"/>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AutoShape 2" descr="Image result for green balloons image">
            <a:extLst>
              <a:ext uri="{FF2B5EF4-FFF2-40B4-BE49-F238E27FC236}">
                <a16:creationId xmlns:a16="http://schemas.microsoft.com/office/drawing/2014/main" id="{3E61A88F-AA8F-4111-ADC0-429A32D98E0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 descr="Image preview">
            <a:extLst>
              <a:ext uri="{FF2B5EF4-FFF2-40B4-BE49-F238E27FC236}">
                <a16:creationId xmlns:a16="http://schemas.microsoft.com/office/drawing/2014/main" id="{6EB9E28D-3611-43C7-BD65-D0CE4300B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117" y="235075"/>
            <a:ext cx="1742058" cy="1070421"/>
          </a:xfrm>
          <a:prstGeom prst="rect">
            <a:avLst/>
          </a:prstGeom>
          <a:noFill/>
          <a:extLst>
            <a:ext uri="{909E8E84-426E-40DD-AFC4-6F175D3DCCD1}">
              <a14:hiddenFill xmlns:a14="http://schemas.microsoft.com/office/drawing/2010/main">
                <a:solidFill>
                  <a:srgbClr val="FFFFFF"/>
                </a:solidFill>
              </a14:hiddenFill>
            </a:ext>
          </a:extLst>
        </p:spPr>
      </p:pic>
      <p:sp>
        <p:nvSpPr>
          <p:cNvPr id="20" name="Title 1">
            <a:extLst>
              <a:ext uri="{FF2B5EF4-FFF2-40B4-BE49-F238E27FC236}">
                <a16:creationId xmlns:a16="http://schemas.microsoft.com/office/drawing/2014/main" id="{5D70E1CF-6922-489C-B966-7B358FBBE416}"/>
              </a:ext>
            </a:extLst>
          </p:cNvPr>
          <p:cNvSpPr>
            <a:spLocks noGrp="1"/>
          </p:cNvSpPr>
          <p:nvPr>
            <p:ph type="title"/>
          </p:nvPr>
        </p:nvSpPr>
        <p:spPr>
          <a:xfrm>
            <a:off x="685413" y="1639186"/>
            <a:ext cx="7796115" cy="4479852"/>
          </a:xfrm>
          <a:solidFill>
            <a:schemeClr val="bg1"/>
          </a:solidFill>
        </p:spPr>
        <p:txBody>
          <a:bodyPr vert="horz" lIns="91440" tIns="45720" rIns="91440" bIns="45720" rtlCol="0" anchor="ctr">
            <a:noAutofit/>
          </a:bodyPr>
          <a:lstStyle/>
          <a:p>
            <a:pPr algn="ctr">
              <a:lnSpc>
                <a:spcPct val="90000"/>
              </a:lnSpc>
            </a:pPr>
            <a:r>
              <a:rPr lang="en-GB" sz="4000" u="sng" dirty="0">
                <a:solidFill>
                  <a:schemeClr val="tx1"/>
                </a:solidFill>
              </a:rPr>
              <a:t>Remember!</a:t>
            </a:r>
            <a:br>
              <a:rPr lang="en-GB" sz="4000" u="sng" dirty="0">
                <a:solidFill>
                  <a:schemeClr val="tx1"/>
                </a:solidFill>
              </a:rPr>
            </a:br>
            <a:br>
              <a:rPr lang="en-GB" sz="4000" u="sng" dirty="0">
                <a:solidFill>
                  <a:schemeClr val="tx1"/>
                </a:solidFill>
              </a:rPr>
            </a:br>
            <a:r>
              <a:rPr lang="en-GB" sz="2800" dirty="0">
                <a:solidFill>
                  <a:schemeClr val="tx1"/>
                </a:solidFill>
              </a:rPr>
              <a:t>A</a:t>
            </a:r>
            <a:r>
              <a:rPr lang="en-GB" altLang="en-US" sz="2800" dirty="0">
                <a:solidFill>
                  <a:schemeClr val="tx1"/>
                </a:solidFill>
              </a:rPr>
              <a:t>ny problems however small, please get in touch. You can use the class email to contact us or arrange a suitable time for us to talk on the phone.</a:t>
            </a:r>
            <a:br>
              <a:rPr lang="en-GB" altLang="en-US" sz="2800" dirty="0">
                <a:solidFill>
                  <a:schemeClr val="tx1"/>
                </a:solidFill>
              </a:rPr>
            </a:br>
            <a:br>
              <a:rPr lang="en-GB" altLang="en-US" sz="2800" dirty="0">
                <a:solidFill>
                  <a:schemeClr val="tx1"/>
                </a:solidFill>
              </a:rPr>
            </a:br>
            <a:r>
              <a:rPr lang="en-GB" altLang="en-US" sz="2800" dirty="0">
                <a:solidFill>
                  <a:schemeClr val="tx1"/>
                </a:solidFill>
              </a:rPr>
              <a:t>Class 1 </a:t>
            </a:r>
            <a:r>
              <a:rPr lang="en-US" altLang="en-US" sz="2800" dirty="0">
                <a:solidFill>
                  <a:schemeClr val="tx1"/>
                </a:solidFill>
              </a:rPr>
              <a:t>–</a:t>
            </a:r>
            <a:r>
              <a:rPr lang="en-GB" altLang="en-US" sz="2800" dirty="0">
                <a:solidFill>
                  <a:schemeClr val="tx1"/>
                </a:solidFill>
              </a:rPr>
              <a:t> class1@standhill.notts.sch.uk</a:t>
            </a:r>
            <a:br>
              <a:rPr lang="en-GB" altLang="en-US" sz="2800" dirty="0">
                <a:solidFill>
                  <a:schemeClr val="tx1"/>
                </a:solidFill>
              </a:rPr>
            </a:br>
            <a:br>
              <a:rPr lang="en-GB" altLang="en-US" sz="2800" dirty="0">
                <a:solidFill>
                  <a:schemeClr val="tx1"/>
                </a:solidFill>
              </a:rPr>
            </a:br>
            <a:br>
              <a:rPr lang="en-GB" altLang="en-US" sz="2800" dirty="0">
                <a:solidFill>
                  <a:schemeClr val="tx1"/>
                </a:solidFill>
              </a:rPr>
            </a:br>
            <a:r>
              <a:rPr lang="en-GB" altLang="en-US" sz="2800" dirty="0">
                <a:solidFill>
                  <a:schemeClr val="tx1"/>
                </a:solidFill>
              </a:rPr>
              <a:t>	</a:t>
            </a:r>
            <a:br>
              <a:rPr lang="en-GB" altLang="en-US" sz="4000" dirty="0">
                <a:latin typeface="Comic Sans MS" pitchFamily="66" charset="0"/>
              </a:rPr>
            </a:br>
            <a:br>
              <a:rPr lang="en-GB" altLang="en-US" sz="2400" dirty="0">
                <a:solidFill>
                  <a:schemeClr val="tx1"/>
                </a:solidFill>
              </a:rPr>
            </a:br>
            <a:br>
              <a:rPr lang="en-GB" sz="2400" dirty="0">
                <a:solidFill>
                  <a:schemeClr val="tx1"/>
                </a:solidFill>
              </a:rPr>
            </a:br>
            <a:endParaRPr lang="en-US" dirty="0">
              <a:solidFill>
                <a:schemeClr val="tx1"/>
              </a:solidFill>
            </a:endParaRPr>
          </a:p>
        </p:txBody>
      </p:sp>
    </p:spTree>
    <p:extLst>
      <p:ext uri="{BB962C8B-B14F-4D97-AF65-F5344CB8AC3E}">
        <p14:creationId xmlns:p14="http://schemas.microsoft.com/office/powerpoint/2010/main" val="135798775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bf33eba8-e9c3-4649-9ba7-f82ae82d1c2e" xsi:nil="true"/>
    <lcf76f155ced4ddcb4097134ff3c332f xmlns="60aaa0fd-5e63-49b7-9d09-46065784500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1C7D9A42387384A8CC03F2604853F96" ma:contentTypeVersion="18" ma:contentTypeDescription="Create a new document." ma:contentTypeScope="" ma:versionID="2685e4aca764841fa33a99ab6b9d3f1f">
  <xsd:schema xmlns:xsd="http://www.w3.org/2001/XMLSchema" xmlns:xs="http://www.w3.org/2001/XMLSchema" xmlns:p="http://schemas.microsoft.com/office/2006/metadata/properties" xmlns:ns2="60aaa0fd-5e63-49b7-9d09-460657845009" xmlns:ns3="bf33eba8-e9c3-4649-9ba7-f82ae82d1c2e" targetNamespace="http://schemas.microsoft.com/office/2006/metadata/properties" ma:root="true" ma:fieldsID="a4730bb665fbe371c0d5a14eeedca476" ns2:_="" ns3:_="">
    <xsd:import namespace="60aaa0fd-5e63-49b7-9d09-460657845009"/>
    <xsd:import namespace="bf33eba8-e9c3-4649-9ba7-f82ae82d1c2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aaa0fd-5e63-49b7-9d09-46065784500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0006847-fafd-4a4b-b59a-c54ba5a4bfa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f33eba8-e9c3-4649-9ba7-f82ae82d1c2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06b09a8-a968-4116-a60b-70942075238e}" ma:internalName="TaxCatchAll" ma:showField="CatchAllData" ma:web="bf33eba8-e9c3-4649-9ba7-f82ae82d1c2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5AD5A3-3BC9-4E3D-8ED6-055CCE7B094F}">
  <ds:schemaRefs>
    <ds:schemaRef ds:uri="http://schemas.microsoft.com/sharepoint/v3/contenttype/forms"/>
  </ds:schemaRefs>
</ds:datastoreItem>
</file>

<file path=customXml/itemProps2.xml><?xml version="1.0" encoding="utf-8"?>
<ds:datastoreItem xmlns:ds="http://schemas.openxmlformats.org/officeDocument/2006/customXml" ds:itemID="{98FF0D1C-83F6-402C-95D2-257C6289C5D7}">
  <ds:schemaRefs>
    <ds:schemaRef ds:uri="http://www.w3.org/XML/1998/namespace"/>
    <ds:schemaRef ds:uri="http://purl.org/dc/dcmitype/"/>
    <ds:schemaRef ds:uri="http://schemas.microsoft.com/office/2006/metadata/properties"/>
    <ds:schemaRef ds:uri="http://schemas.microsoft.com/office/2006/documentManagement/types"/>
    <ds:schemaRef ds:uri="http://purl.org/dc/terms/"/>
    <ds:schemaRef ds:uri="60aaa0fd-5e63-49b7-9d09-460657845009"/>
    <ds:schemaRef ds:uri="http://purl.org/dc/elements/1.1/"/>
    <ds:schemaRef ds:uri="http://schemas.microsoft.com/office/infopath/2007/PartnerControls"/>
    <ds:schemaRef ds:uri="http://schemas.openxmlformats.org/package/2006/metadata/core-properties"/>
    <ds:schemaRef ds:uri="bf33eba8-e9c3-4649-9ba7-f82ae82d1c2e"/>
  </ds:schemaRefs>
</ds:datastoreItem>
</file>

<file path=customXml/itemProps3.xml><?xml version="1.0" encoding="utf-8"?>
<ds:datastoreItem xmlns:ds="http://schemas.openxmlformats.org/officeDocument/2006/customXml" ds:itemID="{48C5BA95-D3B0-4E99-B203-802EC3B22F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aaa0fd-5e63-49b7-9d09-460657845009"/>
    <ds:schemaRef ds:uri="bf33eba8-e9c3-4649-9ba7-f82ae82d1c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965</TotalTime>
  <Words>1278</Words>
  <Application>Microsoft Office PowerPoint</Application>
  <PresentationFormat>On-screen Show (4:3)</PresentationFormat>
  <Paragraphs>160</Paragraphs>
  <Slides>26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Comic Sans MS</vt:lpstr>
      <vt:lpstr>Sassoon Infant Std</vt:lpstr>
      <vt:lpstr>Trebuchet MS</vt:lpstr>
      <vt:lpstr>Wingdings</vt:lpstr>
      <vt:lpstr>Wingdings 3</vt:lpstr>
      <vt:lpstr>Facet</vt:lpstr>
      <vt:lpstr>Welcome to  F2 Expectations  Information Sept 2025</vt:lpstr>
      <vt:lpstr>Aims To give you an understanding of the Early Years curriculum. To give you an idea of how we help the children learn. To share expectations.</vt:lpstr>
      <vt:lpstr> Staff   Class 1 –  Miss Randall Mrs Rickman Ms Wollacott   Other adults: Mrs Shelley (PE on Wednesday/Next Level enrichments) Mrs Brenning       </vt:lpstr>
      <vt:lpstr>The story so far……….</vt:lpstr>
      <vt:lpstr>PowerPoint Presentation</vt:lpstr>
      <vt:lpstr>How do we learn?  - Adult Focus and Continuous Provision  - Through Play  - Phonics   - Guided Reading  - Outdoor learning opportunities  </vt:lpstr>
      <vt:lpstr>The Foundation Curriculum consists of 7 areas:  3 Prime Areas:- Personal, Social and Emotional Development Communication and Language Physical Development  4 specific Areas Literacy Mathematics Understanding of the World Expressive Arts and Design</vt:lpstr>
      <vt:lpstr>PowerPoint Presentation</vt:lpstr>
      <vt:lpstr>PowerPoint Presentation</vt:lpstr>
      <vt:lpstr>PowerPoint Presentation</vt:lpstr>
      <vt:lpstr>Expressive arts and design</vt:lpstr>
      <vt:lpstr>Understanding the world</vt:lpstr>
      <vt:lpstr>PowerPoint Presentation</vt:lpstr>
      <vt:lpstr>PowerPoint Presentation</vt:lpstr>
      <vt:lpstr>PowerPoint Presentation</vt:lpstr>
      <vt:lpstr>Maths</vt:lpstr>
      <vt:lpstr>PowerPoint Presentation</vt:lpstr>
      <vt:lpstr>PowerPoint Presentation</vt:lpstr>
      <vt:lpstr>PowerPoint Presentation</vt:lpstr>
      <vt:lpstr>PowerPoint Presentation</vt:lpstr>
      <vt:lpstr>Supporting Reading  </vt:lpstr>
      <vt:lpstr>PE  - Wednesday - Enrichment/yoga Fridays.     - Continue to practise getting changed at home.  - Provide plasters to cover earrings  - LABEL P.E kit!   -Let children know what is theirs.     </vt:lpstr>
      <vt:lpstr>End of foundation stage</vt:lpstr>
      <vt:lpstr>Extras</vt:lpstr>
      <vt:lpstr>Please, please, please:</vt:lpstr>
      <vt:lpstr>Remember!  Any problems however small, please get in touch. You can use the class email to contact us or arrange a suitable time for us to talk on the phone.  Class 1 – class1@standhill.notts.sch.uk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Connor Worrall</dc:creator>
  <cp:lastModifiedBy>Rachel Randall</cp:lastModifiedBy>
  <cp:revision>155</cp:revision>
  <cp:lastPrinted>2024-09-03T09:05:30Z</cp:lastPrinted>
  <dcterms:created xsi:type="dcterms:W3CDTF">2019-09-16T17:43:51Z</dcterms:created>
  <dcterms:modified xsi:type="dcterms:W3CDTF">2025-09-18T09:47:55Z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0x010100D1C7D9A42387384A8CC03F2604853F96</vt:lpwstr>
  </property>
</Properties>
</file>